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3" r:id="rId6"/>
    <p:sldId id="265" r:id="rId7"/>
    <p:sldId id="268" r:id="rId8"/>
    <p:sldId id="264" r:id="rId9"/>
    <p:sldId id="269" r:id="rId10"/>
    <p:sldId id="273" r:id="rId11"/>
    <p:sldId id="270"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3BF86-2B79-4E2B-AEAC-2A66929A9C3C}" v="2" dt="2021-03-31T14:33:29.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cNish" userId="e807958a-9233-4425-8743-84b2efb23b77" providerId="ADAL" clId="{47E3BF86-2B79-4E2B-AEAC-2A66929A9C3C}"/>
    <pc:docChg chg="custSel modSld">
      <pc:chgData name="James McNish" userId="e807958a-9233-4425-8743-84b2efb23b77" providerId="ADAL" clId="{47E3BF86-2B79-4E2B-AEAC-2A66929A9C3C}" dt="2021-03-31T14:19:28.774" v="123" actId="1076"/>
      <pc:docMkLst>
        <pc:docMk/>
      </pc:docMkLst>
      <pc:sldChg chg="addSp modSp mod">
        <pc:chgData name="James McNish" userId="e807958a-9233-4425-8743-84b2efb23b77" providerId="ADAL" clId="{47E3BF86-2B79-4E2B-AEAC-2A66929A9C3C}" dt="2021-03-31T14:19:28.774" v="123" actId="1076"/>
        <pc:sldMkLst>
          <pc:docMk/>
          <pc:sldMk cId="1221460561" sldId="267"/>
        </pc:sldMkLst>
        <pc:spChg chg="add mod">
          <ac:chgData name="James McNish" userId="e807958a-9233-4425-8743-84b2efb23b77" providerId="ADAL" clId="{47E3BF86-2B79-4E2B-AEAC-2A66929A9C3C}" dt="2021-03-31T14:19:28.774" v="123" actId="1076"/>
          <ac:spMkLst>
            <pc:docMk/>
            <pc:sldMk cId="1221460561" sldId="267"/>
            <ac:spMk id="3" creationId="{3684A3DA-A8F2-4701-8508-17D0B1E34A54}"/>
          </ac:spMkLst>
        </pc:spChg>
      </pc:sldChg>
      <pc:sldChg chg="addSp modSp mod">
        <pc:chgData name="James McNish" userId="e807958a-9233-4425-8743-84b2efb23b77" providerId="ADAL" clId="{47E3BF86-2B79-4E2B-AEAC-2A66929A9C3C}" dt="2021-03-31T14:18:02.439" v="56" actId="1076"/>
        <pc:sldMkLst>
          <pc:docMk/>
          <pc:sldMk cId="3181943958" sldId="268"/>
        </pc:sldMkLst>
        <pc:spChg chg="add mod">
          <ac:chgData name="James McNish" userId="e807958a-9233-4425-8743-84b2efb23b77" providerId="ADAL" clId="{47E3BF86-2B79-4E2B-AEAC-2A66929A9C3C}" dt="2021-03-31T14:17:58.367" v="55" actId="1076"/>
          <ac:spMkLst>
            <pc:docMk/>
            <pc:sldMk cId="3181943958" sldId="268"/>
            <ac:spMk id="8" creationId="{373BCA3B-C44A-44D9-A02B-7BE2AD8086AF}"/>
          </ac:spMkLst>
        </pc:spChg>
        <pc:spChg chg="add mod">
          <ac:chgData name="James McNish" userId="e807958a-9233-4425-8743-84b2efb23b77" providerId="ADAL" clId="{47E3BF86-2B79-4E2B-AEAC-2A66929A9C3C}" dt="2021-03-31T14:18:02.439" v="56" actId="1076"/>
          <ac:spMkLst>
            <pc:docMk/>
            <pc:sldMk cId="3181943958" sldId="268"/>
            <ac:spMk id="9" creationId="{040A53FD-2D5C-4DE3-9EA5-1188043221D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1F9D-AC0A-4E4A-B446-2BAD5FC0A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F3F050-795F-4310-9EF3-FB29D591A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E5D3DA-C619-4BF3-83C4-3B90533DBA43}"/>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5" name="Footer Placeholder 4">
            <a:extLst>
              <a:ext uri="{FF2B5EF4-FFF2-40B4-BE49-F238E27FC236}">
                <a16:creationId xmlns:a16="http://schemas.microsoft.com/office/drawing/2014/main" id="{E678947F-0785-4F0B-A1C3-5F678CD23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F1403-4C63-49A9-AD52-646A36D4CB07}"/>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365064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E7D1-362E-42A6-822A-6E7F4CA304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EA3BC7-84EA-41DA-BE4D-0AA9B6489D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D14E57-5568-4B06-AF38-4830CCA8894C}"/>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5" name="Footer Placeholder 4">
            <a:extLst>
              <a:ext uri="{FF2B5EF4-FFF2-40B4-BE49-F238E27FC236}">
                <a16:creationId xmlns:a16="http://schemas.microsoft.com/office/drawing/2014/main" id="{C9A7A4C8-6867-4801-8943-D79470FF0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E96A0-2E56-4402-8DB2-011A2FED7E81}"/>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381424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3927D-33C3-40A3-97EF-9EA4CE8E38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0EBC23-14F5-4ADF-B39F-6A4789E717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A796A-17B1-4F1C-A3F1-C961CF6FDE80}"/>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5" name="Footer Placeholder 4">
            <a:extLst>
              <a:ext uri="{FF2B5EF4-FFF2-40B4-BE49-F238E27FC236}">
                <a16:creationId xmlns:a16="http://schemas.microsoft.com/office/drawing/2014/main" id="{5E646577-4918-4085-8B8A-B6F513109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2B84A6-DF15-42B1-B1B7-3F3DD45D7774}"/>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429178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E33C-ED76-4CA7-81F5-E79E6FE58B6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07A92C6-06ED-4ADB-A013-97A2D9343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92A36-348C-4810-8926-E39059C214CC}"/>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5" name="Footer Placeholder 4">
            <a:extLst>
              <a:ext uri="{FF2B5EF4-FFF2-40B4-BE49-F238E27FC236}">
                <a16:creationId xmlns:a16="http://schemas.microsoft.com/office/drawing/2014/main" id="{8E71FA82-0377-4941-A8B5-4C5F11675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34C74-0D73-4870-9939-68AE6982D968}"/>
              </a:ext>
            </a:extLst>
          </p:cNvPr>
          <p:cNvSpPr>
            <a:spLocks noGrp="1"/>
          </p:cNvSpPr>
          <p:nvPr>
            <p:ph type="sldNum" sz="quarter" idx="12"/>
          </p:nvPr>
        </p:nvSpPr>
        <p:spPr/>
        <p:txBody>
          <a:bodyPr/>
          <a:lstStyle/>
          <a:p>
            <a:fld id="{D5B7F7EC-9682-4D5F-8756-E730D0B76732}" type="slidenum">
              <a:rPr lang="en-GB" smtClean="0"/>
              <a:t>‹#›</a:t>
            </a:fld>
            <a:endParaRPr lang="en-GB"/>
          </a:p>
        </p:txBody>
      </p:sp>
      <p:sp>
        <p:nvSpPr>
          <p:cNvPr id="7" name="AutoShape 2">
            <a:extLst>
              <a:ext uri="{FF2B5EF4-FFF2-40B4-BE49-F238E27FC236}">
                <a16:creationId xmlns:a16="http://schemas.microsoft.com/office/drawing/2014/main" id="{AD2594F9-FF00-4FF7-82DF-55BC9C5E3405}"/>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6083421-EB1F-46C6-8E60-3F992246D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156" y="5970906"/>
            <a:ext cx="1501140" cy="750570"/>
          </a:xfrm>
          <a:prstGeom prst="rect">
            <a:avLst/>
          </a:prstGeom>
        </p:spPr>
      </p:pic>
    </p:spTree>
    <p:extLst>
      <p:ext uri="{BB962C8B-B14F-4D97-AF65-F5344CB8AC3E}">
        <p14:creationId xmlns:p14="http://schemas.microsoft.com/office/powerpoint/2010/main" val="380556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CFD5-5214-4E46-969D-D3B5CF687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02B7B4-3F27-436C-8273-5A5585C89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BCFA30-050A-47DA-8723-04CD6DD15355}"/>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5" name="Footer Placeholder 4">
            <a:extLst>
              <a:ext uri="{FF2B5EF4-FFF2-40B4-BE49-F238E27FC236}">
                <a16:creationId xmlns:a16="http://schemas.microsoft.com/office/drawing/2014/main" id="{1D344D6C-89F5-46F5-8742-85771C2E0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1AF41-0E0E-46A5-9B1F-D9FE27367FF2}"/>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43927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0961-480B-41A6-A074-D502B722EF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47FF7-4722-476E-BF71-35E2B7139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294812-4596-476C-9099-34904AA024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830ABA-8D75-4AA2-9894-9420C432E9B2}"/>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6" name="Footer Placeholder 5">
            <a:extLst>
              <a:ext uri="{FF2B5EF4-FFF2-40B4-BE49-F238E27FC236}">
                <a16:creationId xmlns:a16="http://schemas.microsoft.com/office/drawing/2014/main" id="{05B8200D-976C-4AB3-86A4-E9B8E21187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5900A2-9167-473B-BFCC-DBBB1284C0E7}"/>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178481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449A-B943-4991-9B76-122180CC0F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C638E6-3345-4D60-9644-168EEB856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DFCD17-63E0-4777-93F1-9D26383DBA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A593C9-C7E1-46F0-BE07-31F1040741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58651A-6255-4697-8B81-A40B6C98A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60C1EE-F91F-4429-8454-55C5F03AE92C}"/>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8" name="Footer Placeholder 7">
            <a:extLst>
              <a:ext uri="{FF2B5EF4-FFF2-40B4-BE49-F238E27FC236}">
                <a16:creationId xmlns:a16="http://schemas.microsoft.com/office/drawing/2014/main" id="{AEC99358-F301-4AF8-B314-50F3F11375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1CAB1E-1F29-4E9D-8870-7B5E68E6C439}"/>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251833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A9A6-4AFA-4F6A-A9A7-C40E08E7D1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3F7804-287C-449A-A884-6E646FAB0063}"/>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4" name="Footer Placeholder 3">
            <a:extLst>
              <a:ext uri="{FF2B5EF4-FFF2-40B4-BE49-F238E27FC236}">
                <a16:creationId xmlns:a16="http://schemas.microsoft.com/office/drawing/2014/main" id="{F6530A4C-BC4D-4B25-B86F-C8B5D81DFD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0DD3A9-E6A8-4926-AD6D-E821DA32CA5C}"/>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416712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91A0B-156F-4DA8-B892-50D354F677EA}"/>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3" name="Footer Placeholder 2">
            <a:extLst>
              <a:ext uri="{FF2B5EF4-FFF2-40B4-BE49-F238E27FC236}">
                <a16:creationId xmlns:a16="http://schemas.microsoft.com/office/drawing/2014/main" id="{C0CD6BD4-161C-4588-A6F3-1A026B2592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F174A-BEB8-4363-9CE5-4FC9C7E0C394}"/>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303255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5C22-486E-4EC1-B634-CA02AA19E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EA9892-5055-40CC-BC0A-2742AE72E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8E2F23-C6F2-443A-A023-85E11BB07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A3958-F8F2-49BE-B70A-7337B2114278}"/>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6" name="Footer Placeholder 5">
            <a:extLst>
              <a:ext uri="{FF2B5EF4-FFF2-40B4-BE49-F238E27FC236}">
                <a16:creationId xmlns:a16="http://schemas.microsoft.com/office/drawing/2014/main" id="{315F77E8-BCB1-4071-BE3F-31592A557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4CD67-DE39-4410-AC50-DFC3BBF672C2}"/>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390444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B9A4-CCAF-4B9C-BB79-8F828D671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36B638-617C-4868-8F3C-B238D4150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7AFF35-94CC-4E57-B027-9A76B18CE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FE214-35D0-4B60-979F-8611B2FF756E}"/>
              </a:ext>
            </a:extLst>
          </p:cNvPr>
          <p:cNvSpPr>
            <a:spLocks noGrp="1"/>
          </p:cNvSpPr>
          <p:nvPr>
            <p:ph type="dt" sz="half" idx="10"/>
          </p:nvPr>
        </p:nvSpPr>
        <p:spPr/>
        <p:txBody>
          <a:bodyPr/>
          <a:lstStyle/>
          <a:p>
            <a:fld id="{414D351C-E417-4C9E-A311-F306830ED73D}" type="datetimeFigureOut">
              <a:rPr lang="en-GB" smtClean="0"/>
              <a:t>31/03/2021</a:t>
            </a:fld>
            <a:endParaRPr lang="en-GB"/>
          </a:p>
        </p:txBody>
      </p:sp>
      <p:sp>
        <p:nvSpPr>
          <p:cNvPr id="6" name="Footer Placeholder 5">
            <a:extLst>
              <a:ext uri="{FF2B5EF4-FFF2-40B4-BE49-F238E27FC236}">
                <a16:creationId xmlns:a16="http://schemas.microsoft.com/office/drawing/2014/main" id="{037174A8-6448-467A-A28F-26555F00B1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CE2BF0-A882-4311-A786-AF14A148B7F8}"/>
              </a:ext>
            </a:extLst>
          </p:cNvPr>
          <p:cNvSpPr>
            <a:spLocks noGrp="1"/>
          </p:cNvSpPr>
          <p:nvPr>
            <p:ph type="sldNum" sz="quarter" idx="12"/>
          </p:nvPr>
        </p:nvSpPr>
        <p:spPr/>
        <p:txBody>
          <a:bodyPr/>
          <a:lstStyle/>
          <a:p>
            <a:fld id="{D5B7F7EC-9682-4D5F-8756-E730D0B76732}" type="slidenum">
              <a:rPr lang="en-GB" smtClean="0"/>
              <a:t>‹#›</a:t>
            </a:fld>
            <a:endParaRPr lang="en-GB"/>
          </a:p>
        </p:txBody>
      </p:sp>
    </p:spTree>
    <p:extLst>
      <p:ext uri="{BB962C8B-B14F-4D97-AF65-F5344CB8AC3E}">
        <p14:creationId xmlns:p14="http://schemas.microsoft.com/office/powerpoint/2010/main" val="408999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8C2C4-F157-4A83-B45E-DC52765B2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14392-CAFE-44D8-9D01-91402EBC5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C9DA3-819B-4EEF-BBF3-25DC91081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D351C-E417-4C9E-A311-F306830ED73D}" type="datetimeFigureOut">
              <a:rPr lang="en-GB" smtClean="0"/>
              <a:t>31/03/2021</a:t>
            </a:fld>
            <a:endParaRPr lang="en-GB"/>
          </a:p>
        </p:txBody>
      </p:sp>
      <p:sp>
        <p:nvSpPr>
          <p:cNvPr id="5" name="Footer Placeholder 4">
            <a:extLst>
              <a:ext uri="{FF2B5EF4-FFF2-40B4-BE49-F238E27FC236}">
                <a16:creationId xmlns:a16="http://schemas.microsoft.com/office/drawing/2014/main" id="{71F1861A-BBAA-4316-9D70-4A7182BF1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FDE40E-6F17-4659-BC0A-EA841FABE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7F7EC-9682-4D5F-8756-E730D0B76732}" type="slidenum">
              <a:rPr lang="en-GB" smtClean="0"/>
              <a:t>‹#›</a:t>
            </a:fld>
            <a:endParaRPr lang="en-GB"/>
          </a:p>
        </p:txBody>
      </p:sp>
    </p:spTree>
    <p:extLst>
      <p:ext uri="{BB962C8B-B14F-4D97-AF65-F5344CB8AC3E}">
        <p14:creationId xmlns:p14="http://schemas.microsoft.com/office/powerpoint/2010/main" val="413656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unsplash.com/@zalivochkina?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mattis_se?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11F9-9A3F-47B1-B837-7BBA5D13FAD0}"/>
              </a:ext>
            </a:extLst>
          </p:cNvPr>
          <p:cNvSpPr>
            <a:spLocks noGrp="1"/>
          </p:cNvSpPr>
          <p:nvPr>
            <p:ph type="title"/>
          </p:nvPr>
        </p:nvSpPr>
        <p:spPr>
          <a:xfrm>
            <a:off x="1361983" y="0"/>
            <a:ext cx="10515600" cy="933323"/>
          </a:xfrm>
        </p:spPr>
        <p:txBody>
          <a:bodyPr>
            <a:normAutofit/>
          </a:bodyPr>
          <a:lstStyle/>
          <a:p>
            <a:r>
              <a:rPr lang="en-US" sz="2800" b="1" dirty="0">
                <a:latin typeface="Arial" panose="020B0604020202020204" pitchFamily="34" charset="0"/>
                <a:cs typeface="Arial" panose="020B0604020202020204" pitchFamily="34" charset="0"/>
              </a:rPr>
              <a:t>Peppered moths – images and instructions for game</a:t>
            </a:r>
          </a:p>
        </p:txBody>
      </p:sp>
      <p:pic>
        <p:nvPicPr>
          <p:cNvPr id="4" name="Picture 3" descr="A tray with many pinned moths.">
            <a:extLst>
              <a:ext uri="{FF2B5EF4-FFF2-40B4-BE49-F238E27FC236}">
                <a16:creationId xmlns:a16="http://schemas.microsoft.com/office/drawing/2014/main" id="{84D6A02D-A2F2-423F-8FD4-DC53679020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0893" y="933323"/>
            <a:ext cx="6698517" cy="5265156"/>
          </a:xfrm>
          <a:prstGeom prst="rect">
            <a:avLst/>
          </a:prstGeom>
        </p:spPr>
      </p:pic>
      <p:sp>
        <p:nvSpPr>
          <p:cNvPr id="5" name="Title 1">
            <a:extLst>
              <a:ext uri="{FF2B5EF4-FFF2-40B4-BE49-F238E27FC236}">
                <a16:creationId xmlns:a16="http://schemas.microsoft.com/office/drawing/2014/main" id="{713BB29D-4A47-435A-855F-85AE0BC0E1F5}"/>
              </a:ext>
            </a:extLst>
          </p:cNvPr>
          <p:cNvSpPr txBox="1">
            <a:spLocks/>
          </p:cNvSpPr>
          <p:nvPr/>
        </p:nvSpPr>
        <p:spPr>
          <a:xfrm>
            <a:off x="2560893" y="5924677"/>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Part of the NHM collection of peppered moths (</a:t>
            </a:r>
            <a:r>
              <a:rPr lang="en-US" sz="1800" i="1" dirty="0" err="1">
                <a:latin typeface="Arial" panose="020B0604020202020204" pitchFamily="34" charset="0"/>
                <a:cs typeface="Arial" panose="020B0604020202020204" pitchFamily="34" charset="0"/>
              </a:rPr>
              <a:t>Biston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betularia</a:t>
            </a:r>
            <a:r>
              <a:rPr lang="en-US" sz="1800"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3684A3DA-A8F2-4701-8508-17D0B1E34A54}"/>
              </a:ext>
            </a:extLst>
          </p:cNvPr>
          <p:cNvSpPr txBox="1"/>
          <p:nvPr/>
        </p:nvSpPr>
        <p:spPr>
          <a:xfrm>
            <a:off x="10137560" y="5773515"/>
            <a:ext cx="1935332"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Image credits:</a:t>
            </a:r>
          </a:p>
          <a:p>
            <a:r>
              <a:rPr lang="en-GB" sz="1000" dirty="0">
                <a:latin typeface="Arial" panose="020B0604020202020204" pitchFamily="34" charset="0"/>
                <a:cs typeface="Arial" panose="020B0604020202020204" pitchFamily="34" charset="0"/>
              </a:rPr>
              <a:t>All moth images </a:t>
            </a:r>
            <a:r>
              <a:rPr lang="en-GB" sz="1000" dirty="0">
                <a:effectLst/>
                <a:latin typeface="Arial" panose="020B0604020202020204" pitchFamily="34" charset="0"/>
                <a:ea typeface="Calibri" panose="020F0502020204030204" pitchFamily="34" charset="0"/>
                <a:cs typeface="Arial" panose="020B0604020202020204" pitchFamily="34" charset="0"/>
              </a:rPr>
              <a:t>© The Trustees of the Natural History Museum, London</a:t>
            </a:r>
            <a:br>
              <a:rPr lang="en-GB" sz="1000" dirty="0">
                <a:effectLst/>
                <a:latin typeface="Arial" panose="020B0604020202020204" pitchFamily="34" charset="0"/>
                <a:ea typeface="Calibri" panose="020F0502020204030204" pitchFamily="34" charset="0"/>
                <a:cs typeface="Arial" panose="020B0604020202020204" pitchFamily="34" charset="0"/>
              </a:rPr>
            </a:br>
            <a:r>
              <a:rPr lang="en-GB" sz="1000" dirty="0">
                <a:effectLst/>
                <a:latin typeface="Arial" panose="020B0604020202020204" pitchFamily="34" charset="0"/>
                <a:ea typeface="Calibri" panose="020F0502020204030204" pitchFamily="34" charset="0"/>
                <a:cs typeface="Arial" panose="020B0604020202020204" pitchFamily="34" charset="0"/>
              </a:rPr>
              <a:t>Bark images on slide 4 – as stated on slide</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46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D157803B-4677-43FD-B5B5-8DAB8429C7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761" y="3442946"/>
            <a:ext cx="3411404" cy="2274269"/>
          </a:xfrm>
          <a:prstGeom prst="rect">
            <a:avLst/>
          </a:prstGeom>
        </p:spPr>
      </p:pic>
      <p:pic>
        <p:nvPicPr>
          <p:cNvPr id="11" name="Picture 10" descr="A butterfly on a piece of paper&#10;&#10;Description automatically generated with medium confidence">
            <a:extLst>
              <a:ext uri="{FF2B5EF4-FFF2-40B4-BE49-F238E27FC236}">
                <a16:creationId xmlns:a16="http://schemas.microsoft.com/office/drawing/2014/main" id="{62F2F48E-3BAE-4C6C-B211-823BEA622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5436" y="3442948"/>
            <a:ext cx="3411404" cy="227426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5D98234F-2C91-4EDE-AE8C-E442FA3975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9599" y="3442947"/>
            <a:ext cx="3411404" cy="2274269"/>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D88C8F94-5671-4AD8-8664-E5C4927C66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5436" y="705524"/>
            <a:ext cx="3411404" cy="227426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CEA5BB6-0469-4DDB-BDAE-8A2070685A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762" y="705524"/>
            <a:ext cx="3411404" cy="227426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6126AFE-202A-467B-9F8B-B69BB5543F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9599" y="705525"/>
            <a:ext cx="3411404" cy="2274269"/>
          </a:xfrm>
          <a:prstGeom prst="rect">
            <a:avLst/>
          </a:prstGeom>
        </p:spPr>
      </p:pic>
      <p:sp>
        <p:nvSpPr>
          <p:cNvPr id="8" name="Title 1">
            <a:extLst>
              <a:ext uri="{FF2B5EF4-FFF2-40B4-BE49-F238E27FC236}">
                <a16:creationId xmlns:a16="http://schemas.microsoft.com/office/drawing/2014/main" id="{3F466CE4-2221-4B54-83D9-87E0B4572E41}"/>
              </a:ext>
            </a:extLst>
          </p:cNvPr>
          <p:cNvSpPr>
            <a:spLocks noGrp="1"/>
          </p:cNvSpPr>
          <p:nvPr>
            <p:ph type="title"/>
          </p:nvPr>
        </p:nvSpPr>
        <p:spPr>
          <a:xfrm>
            <a:off x="2159643" y="-98237"/>
            <a:ext cx="10515600" cy="933323"/>
          </a:xfrm>
        </p:spPr>
        <p:txBody>
          <a:bodyPr>
            <a:normAutofit/>
          </a:bodyPr>
          <a:lstStyle/>
          <a:p>
            <a:r>
              <a:rPr lang="en-US" sz="2500" dirty="0">
                <a:latin typeface="Arial" panose="020B0604020202020204" pitchFamily="34" charset="0"/>
                <a:cs typeface="Arial" panose="020B0604020202020204" pitchFamily="34" charset="0"/>
              </a:rPr>
              <a:t>Closeups of a few peppered moth specimens</a:t>
            </a:r>
          </a:p>
        </p:txBody>
      </p:sp>
    </p:spTree>
    <p:extLst>
      <p:ext uri="{BB962C8B-B14F-4D97-AF65-F5344CB8AC3E}">
        <p14:creationId xmlns:p14="http://schemas.microsoft.com/office/powerpoint/2010/main" val="180304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sect&#10;&#10;Description automatically generated">
            <a:extLst>
              <a:ext uri="{FF2B5EF4-FFF2-40B4-BE49-F238E27FC236}">
                <a16:creationId xmlns:a16="http://schemas.microsoft.com/office/drawing/2014/main" id="{7715381E-DE31-4D01-8F61-12DD8E7DAA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001" y="4051601"/>
            <a:ext cx="2393122" cy="1527055"/>
          </a:xfrm>
          <a:prstGeom prst="rect">
            <a:avLst/>
          </a:prstGeom>
        </p:spPr>
      </p:pic>
      <p:pic>
        <p:nvPicPr>
          <p:cNvPr id="5" name="Picture 4" descr="A close up of a moth&#10;&#10;Description automatically generated with medium confidence">
            <a:extLst>
              <a:ext uri="{FF2B5EF4-FFF2-40B4-BE49-F238E27FC236}">
                <a16:creationId xmlns:a16="http://schemas.microsoft.com/office/drawing/2014/main" id="{95C00B04-201C-4533-8DE6-6FC48AE06D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3613" y="2457164"/>
            <a:ext cx="2262851" cy="1412072"/>
          </a:xfrm>
          <a:prstGeom prst="rect">
            <a:avLst/>
          </a:prstGeom>
        </p:spPr>
      </p:pic>
      <p:pic>
        <p:nvPicPr>
          <p:cNvPr id="6" name="Picture 5" descr="A moth with a black background&#10;&#10;Description automatically generated with low confidence">
            <a:extLst>
              <a:ext uri="{FF2B5EF4-FFF2-40B4-BE49-F238E27FC236}">
                <a16:creationId xmlns:a16="http://schemas.microsoft.com/office/drawing/2014/main" id="{E767B50E-220F-46C0-B773-D633ABF3CF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1719" y="4000953"/>
            <a:ext cx="2429422" cy="1612534"/>
          </a:xfrm>
          <a:prstGeom prst="rect">
            <a:avLst/>
          </a:prstGeom>
        </p:spPr>
      </p:pic>
      <p:pic>
        <p:nvPicPr>
          <p:cNvPr id="8" name="Picture 7" descr="A close - up of a star&#10;&#10;Description automatically generated with medium confidence">
            <a:extLst>
              <a:ext uri="{FF2B5EF4-FFF2-40B4-BE49-F238E27FC236}">
                <a16:creationId xmlns:a16="http://schemas.microsoft.com/office/drawing/2014/main" id="{6E5F9092-C236-44B2-AF37-D031BBA5AD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6430" y="2316381"/>
            <a:ext cx="2357493" cy="1489055"/>
          </a:xfrm>
          <a:prstGeom prst="rect">
            <a:avLst/>
          </a:prstGeom>
        </p:spPr>
      </p:pic>
      <p:pic>
        <p:nvPicPr>
          <p:cNvPr id="3" name="Picture 6">
            <a:extLst>
              <a:ext uri="{FF2B5EF4-FFF2-40B4-BE49-F238E27FC236}">
                <a16:creationId xmlns:a16="http://schemas.microsoft.com/office/drawing/2014/main" id="{6B143E7C-5BBF-46CC-82FD-A5B2E401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461" y="2555631"/>
            <a:ext cx="2422279" cy="1395316"/>
          </a:xfrm>
          <a:prstGeom prst="rect">
            <a:avLst/>
          </a:prstGeom>
        </p:spPr>
      </p:pic>
      <p:pic>
        <p:nvPicPr>
          <p:cNvPr id="7" name="Picture 6" descr="A close - up of a white moth&#10;&#10;Description automatically generated with low confidence">
            <a:extLst>
              <a:ext uri="{FF2B5EF4-FFF2-40B4-BE49-F238E27FC236}">
                <a16:creationId xmlns:a16="http://schemas.microsoft.com/office/drawing/2014/main" id="{B5A17134-082A-417C-9FDD-3701775B59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41888" y="4102553"/>
            <a:ext cx="2357493" cy="1613702"/>
          </a:xfrm>
          <a:prstGeom prst="rect">
            <a:avLst/>
          </a:prstGeom>
        </p:spPr>
      </p:pic>
      <p:sp>
        <p:nvSpPr>
          <p:cNvPr id="9" name="Title 1">
            <a:extLst>
              <a:ext uri="{FF2B5EF4-FFF2-40B4-BE49-F238E27FC236}">
                <a16:creationId xmlns:a16="http://schemas.microsoft.com/office/drawing/2014/main" id="{A1DBF2D4-B238-4BE3-A463-3C70A867081A}"/>
              </a:ext>
            </a:extLst>
          </p:cNvPr>
          <p:cNvSpPr>
            <a:spLocks noGrp="1"/>
          </p:cNvSpPr>
          <p:nvPr>
            <p:ph type="title"/>
          </p:nvPr>
        </p:nvSpPr>
        <p:spPr>
          <a:xfrm>
            <a:off x="838200" y="365125"/>
            <a:ext cx="10515600" cy="933323"/>
          </a:xfrm>
        </p:spPr>
        <p:txBody>
          <a:bodyPr>
            <a:normAutofit fontScale="90000"/>
          </a:bodyPr>
          <a:lstStyle/>
          <a:p>
            <a:pPr>
              <a:lnSpc>
                <a:spcPct val="100000"/>
              </a:lnSpc>
            </a:pPr>
            <a:r>
              <a:rPr lang="en-US" sz="2800" dirty="0">
                <a:latin typeface="Arial" panose="020B0604020202020204" pitchFamily="34" charset="0"/>
                <a:cs typeface="Arial" panose="020B0604020202020204" pitchFamily="34" charset="0"/>
              </a:rPr>
              <a:t>Peppered moths have a lot of variation in their population.</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These moths are all the same species (</a:t>
            </a:r>
            <a:r>
              <a:rPr lang="en-US" sz="2800" i="1" dirty="0" err="1">
                <a:latin typeface="Arial" panose="020B0604020202020204" pitchFamily="34" charset="0"/>
                <a:cs typeface="Arial" panose="020B0604020202020204" pitchFamily="34" charset="0"/>
              </a:rPr>
              <a:t>Biston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betularia</a:t>
            </a:r>
            <a:r>
              <a:rPr lang="en-US" sz="2800" dirty="0">
                <a:latin typeface="Arial" panose="020B0604020202020204" pitchFamily="34" charset="0"/>
                <a:cs typeface="Arial" panose="020B0604020202020204" pitchFamily="34" charset="0"/>
              </a:rPr>
              <a:t>) but are given special names depending on their </a:t>
            </a:r>
            <a:r>
              <a:rPr lang="en-US" sz="2800" dirty="0" err="1">
                <a:latin typeface="Arial" panose="020B0604020202020204" pitchFamily="34" charset="0"/>
                <a:cs typeface="Arial" panose="020B0604020202020204" pitchFamily="34" charset="0"/>
              </a:rPr>
              <a:t>colour</a:t>
            </a:r>
            <a:r>
              <a:rPr lang="en-US" sz="2800" dirty="0">
                <a:latin typeface="Arial" panose="020B0604020202020204" pitchFamily="34" charset="0"/>
                <a:cs typeface="Arial" panose="020B0604020202020204" pitchFamily="34" charset="0"/>
              </a:rPr>
              <a:t> pattern.</a:t>
            </a:r>
          </a:p>
        </p:txBody>
      </p:sp>
      <p:sp>
        <p:nvSpPr>
          <p:cNvPr id="2" name="TextBox 1">
            <a:extLst>
              <a:ext uri="{FF2B5EF4-FFF2-40B4-BE49-F238E27FC236}">
                <a16:creationId xmlns:a16="http://schemas.microsoft.com/office/drawing/2014/main" id="{D608E840-E39B-4944-AA5E-8BDAE19F1385}"/>
              </a:ext>
            </a:extLst>
          </p:cNvPr>
          <p:cNvSpPr txBox="1"/>
          <p:nvPr/>
        </p:nvSpPr>
        <p:spPr>
          <a:xfrm>
            <a:off x="168686" y="1915959"/>
            <a:ext cx="2973098" cy="369332"/>
          </a:xfrm>
          <a:prstGeom prst="rect">
            <a:avLst/>
          </a:prstGeom>
          <a:noFill/>
        </p:spPr>
        <p:txBody>
          <a:bodyPr wrap="square" rtlCol="0">
            <a:spAutoFit/>
          </a:bodyPr>
          <a:lstStyle/>
          <a:p>
            <a:r>
              <a:rPr lang="en-GB" i="1" dirty="0" err="1">
                <a:latin typeface="Arial" panose="020B0604020202020204" pitchFamily="34" charset="0"/>
                <a:cs typeface="Arial" panose="020B0604020202020204" pitchFamily="34" charset="0"/>
              </a:rPr>
              <a:t>Biston</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betularia</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form </a:t>
            </a:r>
            <a:r>
              <a:rPr lang="en-GB" i="1" dirty="0">
                <a:latin typeface="Arial" panose="020B0604020202020204" pitchFamily="34" charset="0"/>
                <a:cs typeface="Arial" panose="020B0604020202020204" pitchFamily="34" charset="0"/>
              </a:rPr>
              <a:t>typica</a:t>
            </a:r>
          </a:p>
        </p:txBody>
      </p:sp>
      <p:sp>
        <p:nvSpPr>
          <p:cNvPr id="10" name="TextBox 9">
            <a:extLst>
              <a:ext uri="{FF2B5EF4-FFF2-40B4-BE49-F238E27FC236}">
                <a16:creationId xmlns:a16="http://schemas.microsoft.com/office/drawing/2014/main" id="{6EC2BE51-D112-4718-B8F4-AED685442EDA}"/>
              </a:ext>
            </a:extLst>
          </p:cNvPr>
          <p:cNvSpPr txBox="1"/>
          <p:nvPr/>
        </p:nvSpPr>
        <p:spPr>
          <a:xfrm>
            <a:off x="4293702" y="1915959"/>
            <a:ext cx="3255960" cy="369332"/>
          </a:xfrm>
          <a:prstGeom prst="rect">
            <a:avLst/>
          </a:prstGeom>
          <a:noFill/>
        </p:spPr>
        <p:txBody>
          <a:bodyPr wrap="square" rtlCol="0">
            <a:spAutoFit/>
          </a:bodyPr>
          <a:lstStyle/>
          <a:p>
            <a:r>
              <a:rPr lang="en-GB" i="1" dirty="0" err="1">
                <a:latin typeface="Arial" panose="020B0604020202020204" pitchFamily="34" charset="0"/>
                <a:cs typeface="Arial" panose="020B0604020202020204" pitchFamily="34" charset="0"/>
              </a:rPr>
              <a:t>Biston</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betularia</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form </a:t>
            </a:r>
            <a:r>
              <a:rPr lang="en-GB" i="1" dirty="0" err="1">
                <a:latin typeface="Arial" panose="020B0604020202020204" pitchFamily="34" charset="0"/>
                <a:cs typeface="Arial" panose="020B0604020202020204" pitchFamily="34" charset="0"/>
              </a:rPr>
              <a:t>insularia</a:t>
            </a:r>
            <a:endParaRPr lang="en-GB"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3E5D605-2D1E-4A19-A9B2-D85551934B19}"/>
              </a:ext>
            </a:extLst>
          </p:cNvPr>
          <p:cNvSpPr txBox="1"/>
          <p:nvPr/>
        </p:nvSpPr>
        <p:spPr>
          <a:xfrm>
            <a:off x="8701578" y="1915959"/>
            <a:ext cx="3490415" cy="369332"/>
          </a:xfrm>
          <a:prstGeom prst="rect">
            <a:avLst/>
          </a:prstGeom>
          <a:noFill/>
        </p:spPr>
        <p:txBody>
          <a:bodyPr wrap="square" rtlCol="0">
            <a:spAutoFit/>
          </a:bodyPr>
          <a:lstStyle/>
          <a:p>
            <a:r>
              <a:rPr lang="en-GB" i="1" dirty="0" err="1">
                <a:latin typeface="Arial" panose="020B0604020202020204" pitchFamily="34" charset="0"/>
                <a:cs typeface="Arial" panose="020B0604020202020204" pitchFamily="34" charset="0"/>
              </a:rPr>
              <a:t>Biston</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betularia</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form </a:t>
            </a:r>
            <a:r>
              <a:rPr lang="en-GB" i="1" dirty="0" err="1">
                <a:latin typeface="Arial" panose="020B0604020202020204" pitchFamily="34" charset="0"/>
                <a:cs typeface="Arial" panose="020B0604020202020204" pitchFamily="34" charset="0"/>
              </a:rPr>
              <a:t>carbonaria</a:t>
            </a:r>
            <a:endParaRPr lang="en-GB" i="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47B17FA-30D1-4CF0-B8AE-0B0B56BBB286}"/>
              </a:ext>
            </a:extLst>
          </p:cNvPr>
          <p:cNvCxnSpPr/>
          <p:nvPr/>
        </p:nvCxnSpPr>
        <p:spPr>
          <a:xfrm>
            <a:off x="3235569" y="2000738"/>
            <a:ext cx="0" cy="4228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9CEBD-3D30-46D3-A6AA-77296BEE806E}"/>
              </a:ext>
            </a:extLst>
          </p:cNvPr>
          <p:cNvCxnSpPr/>
          <p:nvPr/>
        </p:nvCxnSpPr>
        <p:spPr>
          <a:xfrm>
            <a:off x="8546123" y="1988491"/>
            <a:ext cx="0" cy="422812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8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 up of a tree&#10;&#10;Description automatically generated with low confidence">
            <a:extLst>
              <a:ext uri="{FF2B5EF4-FFF2-40B4-BE49-F238E27FC236}">
                <a16:creationId xmlns:a16="http://schemas.microsoft.com/office/drawing/2014/main" id="{1E06B2AD-AEAE-4416-9AD7-DCB418A092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86292" y="1513230"/>
            <a:ext cx="4756463" cy="3567346"/>
          </a:xfrm>
          <a:prstGeom prst="rect">
            <a:avLst/>
          </a:prstGeom>
        </p:spPr>
      </p:pic>
      <p:pic>
        <p:nvPicPr>
          <p:cNvPr id="5" name="Content Placeholder 12" descr="A picture containing tree, outdoor, plant, oak&#10;&#10;Description automatically generated">
            <a:extLst>
              <a:ext uri="{FF2B5EF4-FFF2-40B4-BE49-F238E27FC236}">
                <a16:creationId xmlns:a16="http://schemas.microsoft.com/office/drawing/2014/main" id="{89BD2631-DFFB-4423-967E-7631CE67D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0641" y="918673"/>
            <a:ext cx="3567346" cy="4756462"/>
          </a:xfrm>
          <a:prstGeom prst="rect">
            <a:avLst/>
          </a:prstGeom>
        </p:spPr>
      </p:pic>
      <p:sp>
        <p:nvSpPr>
          <p:cNvPr id="6" name="Title 1">
            <a:extLst>
              <a:ext uri="{FF2B5EF4-FFF2-40B4-BE49-F238E27FC236}">
                <a16:creationId xmlns:a16="http://schemas.microsoft.com/office/drawing/2014/main" id="{677C7045-882B-4A0E-A385-E5CB1F2665D8}"/>
              </a:ext>
            </a:extLst>
          </p:cNvPr>
          <p:cNvSpPr>
            <a:spLocks noGrp="1"/>
          </p:cNvSpPr>
          <p:nvPr>
            <p:ph type="title"/>
          </p:nvPr>
        </p:nvSpPr>
        <p:spPr>
          <a:xfrm>
            <a:off x="1153264" y="-14652"/>
            <a:ext cx="4557070" cy="933323"/>
          </a:xfrm>
        </p:spPr>
        <p:txBody>
          <a:bodyPr>
            <a:normAutofit/>
          </a:bodyPr>
          <a:lstStyle/>
          <a:p>
            <a:r>
              <a:rPr lang="en-US" sz="2500" dirty="0">
                <a:latin typeface="Arial" panose="020B0604020202020204" pitchFamily="34" charset="0"/>
                <a:cs typeface="Arial" panose="020B0604020202020204" pitchFamily="34" charset="0"/>
              </a:rPr>
              <a:t>Tree bark with lots of lichen</a:t>
            </a:r>
          </a:p>
        </p:txBody>
      </p:sp>
      <p:sp>
        <p:nvSpPr>
          <p:cNvPr id="7" name="Title 1">
            <a:extLst>
              <a:ext uri="{FF2B5EF4-FFF2-40B4-BE49-F238E27FC236}">
                <a16:creationId xmlns:a16="http://schemas.microsoft.com/office/drawing/2014/main" id="{D81048B7-5454-46B0-95F0-8854491ED010}"/>
              </a:ext>
            </a:extLst>
          </p:cNvPr>
          <p:cNvSpPr txBox="1">
            <a:spLocks/>
          </p:cNvSpPr>
          <p:nvPr/>
        </p:nvSpPr>
        <p:spPr>
          <a:xfrm>
            <a:off x="6992148" y="-14652"/>
            <a:ext cx="4348428"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Arial" panose="020B0604020202020204" pitchFamily="34" charset="0"/>
                <a:cs typeface="Arial" panose="020B0604020202020204" pitchFamily="34" charset="0"/>
              </a:rPr>
              <a:t>Tree bark with little lichen</a:t>
            </a:r>
          </a:p>
        </p:txBody>
      </p:sp>
      <p:sp>
        <p:nvSpPr>
          <p:cNvPr id="8" name="TextBox 7">
            <a:extLst>
              <a:ext uri="{FF2B5EF4-FFF2-40B4-BE49-F238E27FC236}">
                <a16:creationId xmlns:a16="http://schemas.microsoft.com/office/drawing/2014/main" id="{373BCA3B-C44A-44D9-A02B-7BE2AD8086AF}"/>
              </a:ext>
            </a:extLst>
          </p:cNvPr>
          <p:cNvSpPr txBox="1"/>
          <p:nvPr/>
        </p:nvSpPr>
        <p:spPr>
          <a:xfrm>
            <a:off x="7600937" y="5816218"/>
            <a:ext cx="609452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Photo by </a:t>
            </a:r>
            <a:r>
              <a:rPr lang="en-GB" sz="1000" dirty="0">
                <a:latin typeface="Arial" panose="020B0604020202020204" pitchFamily="34" charset="0"/>
                <a:cs typeface="Arial" panose="020B0604020202020204" pitchFamily="34" charset="0"/>
                <a:hlinkClick r:id="rId4"/>
              </a:rPr>
              <a:t>Mathias </a:t>
            </a:r>
            <a:r>
              <a:rPr lang="en-GB" sz="1000" dirty="0" err="1">
                <a:latin typeface="Arial" panose="020B0604020202020204" pitchFamily="34" charset="0"/>
                <a:cs typeface="Arial" panose="020B0604020202020204" pitchFamily="34" charset="0"/>
                <a:hlinkClick r:id="rId4"/>
              </a:rPr>
              <a:t>Lövström</a:t>
            </a:r>
            <a:r>
              <a:rPr lang="en-GB" sz="1000" dirty="0">
                <a:latin typeface="Arial" panose="020B0604020202020204" pitchFamily="34" charset="0"/>
                <a:cs typeface="Arial" panose="020B0604020202020204" pitchFamily="34" charset="0"/>
              </a:rPr>
              <a:t> on </a:t>
            </a:r>
            <a:r>
              <a:rPr lang="en-GB" sz="1000" dirty="0" err="1">
                <a:latin typeface="Arial" panose="020B0604020202020204" pitchFamily="34" charset="0"/>
                <a:cs typeface="Arial" panose="020B0604020202020204" pitchFamily="34" charset="0"/>
                <a:hlinkClick r:id="rId5"/>
              </a:rPr>
              <a:t>Unsplash</a:t>
            </a:r>
            <a:r>
              <a:rPr lang="en-GB" sz="10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040A53FD-2D5C-4DE3-9EA5-1188043221D5}"/>
              </a:ext>
            </a:extLst>
          </p:cNvPr>
          <p:cNvSpPr txBox="1"/>
          <p:nvPr/>
        </p:nvSpPr>
        <p:spPr>
          <a:xfrm>
            <a:off x="1831020" y="5816218"/>
            <a:ext cx="6751468"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Photo by </a:t>
            </a:r>
            <a:r>
              <a:rPr lang="en-GB" sz="1000" dirty="0">
                <a:latin typeface="Arial" panose="020B0604020202020204" pitchFamily="34" charset="0"/>
                <a:cs typeface="Arial" panose="020B0604020202020204" pitchFamily="34" charset="0"/>
                <a:hlinkClick r:id="rId6"/>
              </a:rPr>
              <a:t>Elena </a:t>
            </a:r>
            <a:r>
              <a:rPr lang="en-GB" sz="1000" dirty="0" err="1">
                <a:latin typeface="Arial" panose="020B0604020202020204" pitchFamily="34" charset="0"/>
                <a:cs typeface="Arial" panose="020B0604020202020204" pitchFamily="34" charset="0"/>
                <a:hlinkClick r:id="rId6"/>
              </a:rPr>
              <a:t>Zalivochkina</a:t>
            </a:r>
            <a:r>
              <a:rPr lang="en-GB" sz="1000" dirty="0">
                <a:latin typeface="Arial" panose="020B0604020202020204" pitchFamily="34" charset="0"/>
                <a:cs typeface="Arial" panose="020B0604020202020204" pitchFamily="34" charset="0"/>
              </a:rPr>
              <a:t> on </a:t>
            </a:r>
            <a:r>
              <a:rPr lang="en-GB" sz="1000" dirty="0" err="1">
                <a:latin typeface="Arial" panose="020B0604020202020204" pitchFamily="34" charset="0"/>
                <a:cs typeface="Arial" panose="020B0604020202020204" pitchFamily="34" charset="0"/>
                <a:hlinkClick r:id="rId5"/>
              </a:rPr>
              <a:t>Unsplash</a:t>
            </a:r>
            <a:r>
              <a:rPr lang="en-GB"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8194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 up of a tree&#10;&#10;Description automatically generated with low confidence">
            <a:extLst>
              <a:ext uri="{FF2B5EF4-FFF2-40B4-BE49-F238E27FC236}">
                <a16:creationId xmlns:a16="http://schemas.microsoft.com/office/drawing/2014/main" id="{64A63E98-84DE-4C9D-BF55-7E8F656E8D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587406" y="1099144"/>
            <a:ext cx="6024565" cy="4518422"/>
          </a:xfrm>
          <a:prstGeom prst="rect">
            <a:avLst/>
          </a:prstGeom>
        </p:spPr>
      </p:pic>
      <p:pic>
        <p:nvPicPr>
          <p:cNvPr id="13" name="Content Placeholder 12" descr="A picture containing tree, outdoor, plant, oak&#10;&#10;Description automatically generated">
            <a:extLst>
              <a:ext uri="{FF2B5EF4-FFF2-40B4-BE49-F238E27FC236}">
                <a16:creationId xmlns:a16="http://schemas.microsoft.com/office/drawing/2014/main" id="{F42F8590-876E-4D24-AC6D-0D516025FE9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38591" y="346073"/>
            <a:ext cx="4518423" cy="6024565"/>
          </a:xfrm>
        </p:spPr>
      </p:pic>
      <p:pic>
        <p:nvPicPr>
          <p:cNvPr id="15" name="Picture 14" descr="A picture containing insect&#10;&#10;Description automatically generated">
            <a:extLst>
              <a:ext uri="{FF2B5EF4-FFF2-40B4-BE49-F238E27FC236}">
                <a16:creationId xmlns:a16="http://schemas.microsoft.com/office/drawing/2014/main" id="{2EA9333D-A569-439B-B46E-EFDE788FE2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1678" y="-168277"/>
            <a:ext cx="3768333" cy="2404580"/>
          </a:xfrm>
          <a:prstGeom prst="rect">
            <a:avLst/>
          </a:prstGeom>
        </p:spPr>
      </p:pic>
      <p:pic>
        <p:nvPicPr>
          <p:cNvPr id="19" name="Picture 18" descr="A close up of a moth&#10;&#10;Description automatically generated with medium confidence">
            <a:extLst>
              <a:ext uri="{FF2B5EF4-FFF2-40B4-BE49-F238E27FC236}">
                <a16:creationId xmlns:a16="http://schemas.microsoft.com/office/drawing/2014/main" id="{C7146200-DC73-49D3-AF08-C84AA20FA9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1678" y="4480410"/>
            <a:ext cx="3848978" cy="2404580"/>
          </a:xfrm>
          <a:prstGeom prst="rect">
            <a:avLst/>
          </a:prstGeom>
        </p:spPr>
      </p:pic>
      <p:pic>
        <p:nvPicPr>
          <p:cNvPr id="21" name="Picture 20" descr="A moth with a black background&#10;&#10;Description automatically generated with low confidence">
            <a:extLst>
              <a:ext uri="{FF2B5EF4-FFF2-40B4-BE49-F238E27FC236}">
                <a16:creationId xmlns:a16="http://schemas.microsoft.com/office/drawing/2014/main" id="{D53CB9E8-2E67-40CA-93B2-04B66CE7F3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5657" y="1734783"/>
            <a:ext cx="4341020" cy="2886915"/>
          </a:xfrm>
          <a:prstGeom prst="rect">
            <a:avLst/>
          </a:prstGeom>
        </p:spPr>
      </p:pic>
    </p:spTree>
    <p:extLst>
      <p:ext uri="{BB962C8B-B14F-4D97-AF65-F5344CB8AC3E}">
        <p14:creationId xmlns:p14="http://schemas.microsoft.com/office/powerpoint/2010/main" val="281291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DF22-87A4-4CAC-945F-D21EF9DAEB34}"/>
              </a:ext>
            </a:extLst>
          </p:cNvPr>
          <p:cNvSpPr>
            <a:spLocks noGrp="1"/>
          </p:cNvSpPr>
          <p:nvPr>
            <p:ph type="title"/>
          </p:nvPr>
        </p:nvSpPr>
        <p:spPr/>
        <p:txBody>
          <a:bodyPr>
            <a:normAutofit/>
          </a:bodyPr>
          <a:lstStyle/>
          <a:p>
            <a:r>
              <a:rPr kumimoji="0" lang="en-GB"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Peppered moth lucky landing game – how to run</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CE9DE0D-B8FD-4E1E-B20D-19BA900860AC}"/>
              </a:ext>
            </a:extLst>
          </p:cNvPr>
          <p:cNvSpPr>
            <a:spLocks noGrp="1"/>
          </p:cNvSpPr>
          <p:nvPr>
            <p:ph idx="1"/>
          </p:nvPr>
        </p:nvSpPr>
        <p:spPr/>
        <p:txBody>
          <a:bodyPr vert="horz" lIns="91440" tIns="45720" rIns="91440" bIns="45720" rtlCol="0" anchor="t">
            <a:noAutofit/>
          </a:bodyPr>
          <a:lstStyle/>
          <a:p>
            <a:pPr marL="514350" indent="-514350" eaLnBrk="0" fontAlgn="base" hangingPunct="0">
              <a:lnSpc>
                <a:spcPct val="100000"/>
              </a:lnSpc>
              <a:spcBef>
                <a:spcPct val="0"/>
              </a:spcBef>
              <a:spcAft>
                <a:spcPct val="0"/>
              </a:spcAft>
              <a:buAutoNum type="arabicParenR"/>
            </a:pPr>
            <a:r>
              <a:rPr lang="en-GB" altLang="en-US" sz="1400" dirty="0" bmk="">
                <a:latin typeface="Arial" panose="020B0604020202020204" pitchFamily="34" charset="0"/>
                <a:ea typeface="Calibri" panose="020F0502020204030204" pitchFamily="34" charset="0"/>
                <a:cs typeface="Arial" panose="020B0604020202020204" pitchFamily="34" charset="0"/>
              </a:rPr>
              <a:t>Cut out similar sized triangles (moths) from </a:t>
            </a:r>
            <a:r>
              <a:rPr kumimoji="0" lang="en-GB" altLang="en-US" sz="1400" b="0" i="0" u="none" strike="noStrike" cap="none" normalizeH="0" baseline="0" dirty="0" bmk="">
                <a:ln>
                  <a:noFill/>
                </a:ln>
                <a:effectLst/>
                <a:latin typeface="Arial" panose="020B0604020202020204" pitchFamily="34" charset="0"/>
                <a:ea typeface="Calibri" panose="020F0502020204030204" pitchFamily="34" charset="0"/>
                <a:cs typeface="Arial" panose="020B0604020202020204" pitchFamily="34" charset="0"/>
              </a:rPr>
              <a:t>newspaper and </a:t>
            </a:r>
            <a:r>
              <a:rPr lang="en-GB" altLang="en-US" sz="1400" dirty="0" bmk="">
                <a:latin typeface="Arial" panose="020B0604020202020204" pitchFamily="34" charset="0"/>
                <a:ea typeface="Calibri" panose="020F0502020204030204" pitchFamily="34" charset="0"/>
                <a:cs typeface="Arial" panose="020B0604020202020204" pitchFamily="34" charset="0"/>
              </a:rPr>
              <a:t>darker</a:t>
            </a:r>
            <a:r>
              <a:rPr kumimoji="0" lang="en-GB" altLang="en-US" sz="1400" b="0" i="0" u="none" strike="noStrike" cap="none" normalizeH="0" baseline="0" dirty="0" bmk="">
                <a:ln>
                  <a:noFill/>
                </a:ln>
                <a:effectLst/>
                <a:latin typeface="Arial" panose="020B0604020202020204" pitchFamily="34" charset="0"/>
                <a:ea typeface="Calibri" panose="020F0502020204030204" pitchFamily="34" charset="0"/>
                <a:cs typeface="Arial" panose="020B0604020202020204" pitchFamily="34" charset="0"/>
              </a:rPr>
              <a:t> paper</a:t>
            </a:r>
            <a:r>
              <a:rPr lang="en-GB" altLang="en-US" sz="1400" dirty="0" bmk="">
                <a:latin typeface="Arial" panose="020B0604020202020204" pitchFamily="34" charset="0"/>
                <a:ea typeface="Calibri" panose="020F0502020204030204" pitchFamily="34" charset="0"/>
                <a:cs typeface="Arial" panose="020B0604020202020204" pitchFamily="34" charset="0"/>
              </a:rPr>
              <a:t>. These will be different colours of moth.</a:t>
            </a:r>
            <a:endParaRPr lang="en-US" sz="1400" dirty="0">
              <a:latin typeface="Arial" panose="020B0604020202020204" pitchFamily="34" charset="0"/>
              <a:cs typeface="Arial" panose="020B0604020202020204" pitchFamily="34" charset="0"/>
            </a:endParaRPr>
          </a:p>
          <a:p>
            <a:pPr marL="514350" indent="-514350">
              <a:lnSpc>
                <a:spcPct val="100000"/>
              </a:lnSpc>
              <a:spcBef>
                <a:spcPct val="0"/>
              </a:spcBef>
              <a:spcAft>
                <a:spcPct val="0"/>
              </a:spcAft>
              <a:buAutoNum type="arabicParenR"/>
            </a:pPr>
            <a:endParaRPr lang="en-GB" altLang="en-US" sz="1400" dirty="0">
              <a:latin typeface="Arial" panose="020B0604020202020204" pitchFamily="34" charset="0"/>
              <a:ea typeface="Yu Mincho"/>
              <a:cs typeface="Arial" panose="020B0604020202020204" pitchFamily="34" charset="0"/>
            </a:endParaRPr>
          </a:p>
          <a:p>
            <a:pPr marL="514350" indent="-514350" eaLnBrk="0" fontAlgn="base" hangingPunct="0">
              <a:lnSpc>
                <a:spcPct val="100000"/>
              </a:lnSpc>
              <a:spcBef>
                <a:spcPct val="0"/>
              </a:spcBef>
              <a:spcAft>
                <a:spcPct val="0"/>
              </a:spcAft>
              <a:buFontTx/>
              <a:buAutoNum type="arabicParenR"/>
            </a:pPr>
            <a:r>
              <a:rPr kumimoji="0" lang="en-GB" altLang="en-US" sz="1400" b="0" i="0" u="none" strike="noStrike" cap="none" normalizeH="0" baseline="0" dirty="0" bmk="">
                <a:ln>
                  <a:noFill/>
                </a:ln>
                <a:effectLst/>
                <a:latin typeface="Arial" panose="020B0604020202020204" pitchFamily="34" charset="0"/>
                <a:ea typeface="Yu Mincho"/>
                <a:cs typeface="Arial" panose="020B0604020202020204" pitchFamily="34" charset="0"/>
              </a:rPr>
              <a:t>Place</a:t>
            </a:r>
            <a:r>
              <a:rPr lang="en-GB" altLang="en-US" sz="1400" dirty="0" bmk="">
                <a:latin typeface="Arial" panose="020B0604020202020204" pitchFamily="34" charset="0"/>
                <a:ea typeface="Yu Mincho"/>
                <a:cs typeface="Arial" panose="020B0604020202020204" pitchFamily="34" charset="0"/>
              </a:rPr>
              <a:t> an</a:t>
            </a:r>
            <a:r>
              <a:rPr kumimoji="0" lang="en-GB" altLang="en-US" sz="1400" b="0" i="0" u="none" strike="noStrike" cap="none" normalizeH="0" baseline="0" dirty="0" bmk="">
                <a:ln>
                  <a:noFill/>
                </a:ln>
                <a:effectLst/>
                <a:latin typeface="Arial" panose="020B0604020202020204" pitchFamily="34" charset="0"/>
                <a:ea typeface="Yu Mincho"/>
                <a:cs typeface="Arial" panose="020B0604020202020204" pitchFamily="34" charset="0"/>
              </a:rPr>
              <a:t> A5 </a:t>
            </a:r>
            <a:r>
              <a:rPr lang="en-GB" altLang="en-US" sz="1400" dirty="0" bmk="">
                <a:latin typeface="Arial" panose="020B0604020202020204" pitchFamily="34" charset="0"/>
                <a:ea typeface="Yu Mincho"/>
                <a:cs typeface="Arial" panose="020B0604020202020204" pitchFamily="34" charset="0"/>
              </a:rPr>
              <a:t>piece of newspaper </a:t>
            </a:r>
            <a:r>
              <a:rPr kumimoji="0" lang="en-GB" altLang="en-US" sz="1400" b="0" i="0" u="none" strike="noStrike" cap="none" normalizeH="0" baseline="0" dirty="0" bmk="">
                <a:ln>
                  <a:noFill/>
                </a:ln>
                <a:effectLst/>
                <a:latin typeface="Arial" panose="020B0604020202020204" pitchFamily="34" charset="0"/>
                <a:ea typeface="Yu Mincho"/>
                <a:cs typeface="Arial" panose="020B0604020202020204" pitchFamily="34" charset="0"/>
              </a:rPr>
              <a:t>next to </a:t>
            </a:r>
            <a:r>
              <a:rPr lang="en-GB" altLang="en-US" sz="1400" dirty="0" bmk="">
                <a:latin typeface="Arial" panose="020B0604020202020204" pitchFamily="34" charset="0"/>
                <a:ea typeface="Yu Mincho"/>
                <a:cs typeface="Arial" panose="020B0604020202020204" pitchFamily="34" charset="0"/>
              </a:rPr>
              <a:t>an A5 piece of dark paper</a:t>
            </a:r>
            <a:r>
              <a:rPr kumimoji="0" lang="en-GB" altLang="en-US" sz="1400" b="0" i="0" u="none" strike="noStrike" cap="none" normalizeH="0" baseline="0" dirty="0" bmk="">
                <a:ln>
                  <a:noFill/>
                </a:ln>
                <a:effectLst/>
                <a:latin typeface="Arial" panose="020B0604020202020204" pitchFamily="34" charset="0"/>
                <a:ea typeface="Yu Mincho"/>
                <a:cs typeface="Arial" panose="020B0604020202020204" pitchFamily="34" charset="0"/>
              </a:rPr>
              <a:t>. These will be your tree trunks.</a:t>
            </a:r>
            <a:endParaRPr lang="en-GB" altLang="en-US" sz="1400" b="0" i="0" u="none" strike="noStrike" cap="none" normalizeH="0" baseline="0" dirty="0">
              <a:ln>
                <a:noFill/>
              </a:ln>
              <a:effectLst/>
              <a:latin typeface="Arial" panose="020B0604020202020204" pitchFamily="34" charset="0"/>
              <a:ea typeface="Yu Mincho"/>
              <a:cs typeface="Arial" panose="020B0604020202020204" pitchFamily="34" charset="0"/>
            </a:endParaRPr>
          </a:p>
          <a:p>
            <a:pPr marL="514350" indent="-514350" eaLnBrk="0" fontAlgn="base" hangingPunct="0">
              <a:lnSpc>
                <a:spcPct val="100000"/>
              </a:lnSpc>
              <a:spcBef>
                <a:spcPct val="0"/>
              </a:spcBef>
              <a:spcAft>
                <a:spcPct val="0"/>
              </a:spcAft>
              <a:buAutoNum type="arabicParenR"/>
            </a:pPr>
            <a:endPar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endParaRPr>
          </a:p>
          <a:p>
            <a:pPr marL="514350" indent="-514350">
              <a:lnSpc>
                <a:spcPct val="100000"/>
              </a:lnSpc>
              <a:spcBef>
                <a:spcPct val="0"/>
              </a:spcBef>
              <a:spcAft>
                <a:spcPct val="0"/>
              </a:spcAft>
              <a:buAutoNum type="arabicParenR"/>
            </a:pP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Put </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5 light coloured and 5 dark coloured moths</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in a container</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Cover</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and shake to mix. Gently sprinkle</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 on</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your tree trunks.</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 </a:t>
            </a:r>
            <a:endParaRPr lang="en-GB" altLang="en-US" sz="1400" b="0" i="0" u="none" strike="noStrike" cap="none" normalizeH="0" baseline="0" dirty="0">
              <a:ln>
                <a:noFill/>
              </a:ln>
              <a:effectLst/>
              <a:latin typeface="Arial" panose="020B0604020202020204" pitchFamily="34" charset="0"/>
              <a:cs typeface="Arial" panose="020B0604020202020204" pitchFamily="34" charset="0"/>
            </a:endParaRPr>
          </a:p>
          <a:p>
            <a:pPr marL="514350" indent="-514350" eaLnBrk="0" fontAlgn="base" hangingPunct="0">
              <a:lnSpc>
                <a:spcPct val="100000"/>
              </a:lnSpc>
              <a:spcBef>
                <a:spcPct val="0"/>
              </a:spcBef>
              <a:spcAft>
                <a:spcPct val="0"/>
              </a:spcAft>
              <a:buFontTx/>
              <a:buAutoNum type="arabicParenR"/>
            </a:pPr>
            <a:endPar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endParaRPr>
          </a:p>
          <a:p>
            <a:pPr marL="514350" indent="-514350">
              <a:lnSpc>
                <a:spcPct val="100000"/>
              </a:lnSpc>
              <a:spcBef>
                <a:spcPct val="0"/>
              </a:spcBef>
              <a:spcAft>
                <a:spcPct val="0"/>
              </a:spcAft>
              <a:buFontTx/>
              <a:buAutoNum type="arabicParenR"/>
            </a:pP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If a </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light-coloured</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moth lands on the dark tree trunk set it aside. It’s been eaten by a bird! The same goes for dark moths which land on the light tree trunk. If they didn’t land on a tree, the moth hasn’t found shelter and also gets eaten!</a:t>
            </a:r>
            <a:endParaRPr lang="en-GB"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14350" indent="-514350" eaLnBrk="0" fontAlgn="base" hangingPunct="0">
              <a:lnSpc>
                <a:spcPct val="100000"/>
              </a:lnSpc>
              <a:spcBef>
                <a:spcPct val="0"/>
              </a:spcBef>
              <a:spcAft>
                <a:spcPct val="0"/>
              </a:spcAft>
              <a:buFontTx/>
              <a:buAutoNum type="arabicParenR"/>
            </a:pPr>
            <a:endPar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endParaRPr>
          </a:p>
          <a:p>
            <a:pPr marL="514350" indent="-514350">
              <a:lnSpc>
                <a:spcPct val="100000"/>
              </a:lnSpc>
              <a:spcBef>
                <a:spcPct val="0"/>
              </a:spcBef>
              <a:spcAft>
                <a:spcPct val="0"/>
              </a:spcAft>
              <a:buFontTx/>
              <a:buAutoNum type="arabicParenR"/>
            </a:pP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The surviving moths now get to lay eggs and have offspring. For each surviving moth add 2 new moths of the same colour. Cut out more moths if needed. Note down how many moths of each colour you have</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 in the population</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a:t>
            </a:r>
            <a:endParaRPr lang="en-GB" altLang="en-US" sz="1400" dirty="0">
              <a:latin typeface="Arial" panose="020B0604020202020204" pitchFamily="34" charset="0"/>
              <a:ea typeface="Calibri" panose="020F0502020204030204" pitchFamily="34"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arenR"/>
              <a:tabLst/>
            </a:pPr>
            <a:endParaRPr lang="en-GB" altLang="en-US" sz="1400" b="0" i="0" u="none" strike="noStrike" cap="none" normalizeH="0" baseline="0" dirty="0">
              <a:ln>
                <a:noFill/>
              </a:ln>
              <a:solidFill>
                <a:srgbClr val="292929"/>
              </a:solidFill>
              <a:effectLst/>
              <a:latin typeface="Arial" panose="020B0604020202020204" pitchFamily="34" charset="0"/>
              <a:cs typeface="Arial" panose="020B0604020202020204" pitchFamily="34" charset="0"/>
            </a:endParaRPr>
          </a:p>
          <a:p>
            <a:pPr marL="514350" indent="-514350">
              <a:lnSpc>
                <a:spcPct val="100000"/>
              </a:lnSpc>
              <a:spcBef>
                <a:spcPct val="0"/>
              </a:spcBef>
              <a:spcAft>
                <a:spcPct val="0"/>
              </a:spcAft>
              <a:buFontTx/>
              <a:buAutoNum type="arabicParenR"/>
            </a:pP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Repeat steps 3-5 a few times, keeping track of how many light and dark moths are in </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the population</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at the end of each round.</a:t>
            </a:r>
            <a:endParaRPr lang="en-GB" altLang="en-US" sz="1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ct val="0"/>
              </a:spcBef>
              <a:spcAft>
                <a:spcPct val="0"/>
              </a:spcAft>
              <a:buNone/>
            </a:pPr>
            <a:endPar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None/>
            </a:pP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After a few rounds, fold in half either the light or dark tree trunk paper to represent more trees becoming darker or lighter with changes in air pollution. Repeat the game. What happens</a:t>
            </a:r>
            <a:r>
              <a:rPr lang="en-GB" altLang="en-US" sz="1400" dirty="0">
                <a:solidFill>
                  <a:srgbClr val="292929"/>
                </a:solidFill>
                <a:latin typeface="Arial" panose="020B0604020202020204" pitchFamily="34" charset="0"/>
                <a:ea typeface="Calibri" panose="020F0502020204030204" pitchFamily="34" charset="0"/>
                <a:cs typeface="Arial" panose="020B0604020202020204" pitchFamily="34" charset="0"/>
              </a:rPr>
              <a:t> to the moth population</a:t>
            </a:r>
            <a:r>
              <a:rPr kumimoji="0" lang="en-GB" altLang="en-US" sz="1400" b="0" i="0" u="none" strike="noStrike" cap="none" normalizeH="0" baseline="0" dirty="0">
                <a:ln>
                  <a:noFill/>
                </a:ln>
                <a:solidFill>
                  <a:srgbClr val="292929"/>
                </a:solidFill>
                <a:effectLst/>
                <a:latin typeface="Arial" panose="020B0604020202020204" pitchFamily="34" charset="0"/>
                <a:ea typeface="Calibri" panose="020F0502020204030204" pitchFamily="34" charset="0"/>
                <a:cs typeface="Arial" panose="020B0604020202020204" pitchFamily="34" charset="0"/>
              </a:rPr>
              <a:t> when there is more of one type of bark?</a:t>
            </a:r>
            <a:endPar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0662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F93A58C-7C48-444A-9CB1-336F9EA4D9C1}"/>
              </a:ext>
            </a:extLst>
          </p:cNvPr>
          <p:cNvGrpSpPr/>
          <p:nvPr/>
        </p:nvGrpSpPr>
        <p:grpSpPr>
          <a:xfrm>
            <a:off x="5337907" y="969313"/>
            <a:ext cx="5502032" cy="5185790"/>
            <a:chOff x="2868245" y="484964"/>
            <a:chExt cx="6455508" cy="6105956"/>
          </a:xfrm>
        </p:grpSpPr>
        <p:sp>
          <p:nvSpPr>
            <p:cNvPr id="4" name="TextBox 3">
              <a:extLst>
                <a:ext uri="{FF2B5EF4-FFF2-40B4-BE49-F238E27FC236}">
                  <a16:creationId xmlns:a16="http://schemas.microsoft.com/office/drawing/2014/main" id="{C681882B-3018-4AFF-A44C-6D88AE9AB0D2}"/>
                </a:ext>
              </a:extLst>
            </p:cNvPr>
            <p:cNvSpPr txBox="1"/>
            <p:nvPr/>
          </p:nvSpPr>
          <p:spPr>
            <a:xfrm>
              <a:off x="5186071" y="484964"/>
              <a:ext cx="2466099" cy="61606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Extra moths</a:t>
              </a:r>
            </a:p>
          </p:txBody>
        </p:sp>
        <p:grpSp>
          <p:nvGrpSpPr>
            <p:cNvPr id="5" name="Group 4">
              <a:extLst>
                <a:ext uri="{FF2B5EF4-FFF2-40B4-BE49-F238E27FC236}">
                  <a16:creationId xmlns:a16="http://schemas.microsoft.com/office/drawing/2014/main" id="{B720E5F4-7993-43FC-8BA1-1A35BCF7C566}"/>
                </a:ext>
              </a:extLst>
            </p:cNvPr>
            <p:cNvGrpSpPr/>
            <p:nvPr/>
          </p:nvGrpSpPr>
          <p:grpSpPr>
            <a:xfrm>
              <a:off x="2868245" y="1008184"/>
              <a:ext cx="6455508" cy="5582736"/>
              <a:chOff x="2868245" y="1008184"/>
              <a:chExt cx="6455508" cy="5582736"/>
            </a:xfrm>
          </p:grpSpPr>
          <p:pic>
            <p:nvPicPr>
              <p:cNvPr id="6" name="Picture 5" descr="Text&#10;&#10;Description automatically generated">
                <a:extLst>
                  <a:ext uri="{FF2B5EF4-FFF2-40B4-BE49-F238E27FC236}">
                    <a16:creationId xmlns:a16="http://schemas.microsoft.com/office/drawing/2014/main" id="{B32019E7-A25E-4D69-8078-87D564DD1F1C}"/>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2868245" y="1133229"/>
                <a:ext cx="6455508" cy="4841631"/>
              </a:xfrm>
              <a:prstGeom prst="rect">
                <a:avLst/>
              </a:prstGeom>
            </p:spPr>
          </p:pic>
          <p:sp>
            <p:nvSpPr>
              <p:cNvPr id="7" name="TextBox 6">
                <a:extLst>
                  <a:ext uri="{FF2B5EF4-FFF2-40B4-BE49-F238E27FC236}">
                    <a16:creationId xmlns:a16="http://schemas.microsoft.com/office/drawing/2014/main" id="{29063023-6B31-46F8-9D2A-3C611BCAD7FE}"/>
                  </a:ext>
                </a:extLst>
              </p:cNvPr>
              <p:cNvSpPr txBox="1"/>
              <p:nvPr/>
            </p:nvSpPr>
            <p:spPr>
              <a:xfrm>
                <a:off x="5242945" y="5974860"/>
                <a:ext cx="2335723" cy="61606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Tree trunks</a:t>
                </a:r>
              </a:p>
            </p:txBody>
          </p:sp>
          <p:cxnSp>
            <p:nvCxnSpPr>
              <p:cNvPr id="8" name="Straight Arrow Connector 7">
                <a:extLst>
                  <a:ext uri="{FF2B5EF4-FFF2-40B4-BE49-F238E27FC236}">
                    <a16:creationId xmlns:a16="http://schemas.microsoft.com/office/drawing/2014/main" id="{3D25A6C2-E9F2-4C01-BBA6-C1676D5D73C4}"/>
                  </a:ext>
                </a:extLst>
              </p:cNvPr>
              <p:cNvCxnSpPr/>
              <p:nvPr/>
            </p:nvCxnSpPr>
            <p:spPr>
              <a:xfrm flipH="1">
                <a:off x="5627077" y="1008184"/>
                <a:ext cx="273538" cy="250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DED1E83-CFFC-414D-B654-D1338DE3B104}"/>
                  </a:ext>
                </a:extLst>
              </p:cNvPr>
              <p:cNvCxnSpPr/>
              <p:nvPr/>
            </p:nvCxnSpPr>
            <p:spPr>
              <a:xfrm>
                <a:off x="6314831" y="1008184"/>
                <a:ext cx="257907" cy="250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37389E-24AA-47A7-AFEF-61E9B92FE916}"/>
                  </a:ext>
                </a:extLst>
              </p:cNvPr>
              <p:cNvCxnSpPr/>
              <p:nvPr/>
            </p:nvCxnSpPr>
            <p:spPr>
              <a:xfrm flipH="1" flipV="1">
                <a:off x="5564554" y="5345723"/>
                <a:ext cx="336061" cy="629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E56F04-5526-431F-A996-024DD77816B9}"/>
                  </a:ext>
                </a:extLst>
              </p:cNvPr>
              <p:cNvCxnSpPr/>
              <p:nvPr/>
            </p:nvCxnSpPr>
            <p:spPr>
              <a:xfrm flipV="1">
                <a:off x="6314831" y="5423877"/>
                <a:ext cx="257907" cy="550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
        <p:nvSpPr>
          <p:cNvPr id="13" name="TextBox 12">
            <a:extLst>
              <a:ext uri="{FF2B5EF4-FFF2-40B4-BE49-F238E27FC236}">
                <a16:creationId xmlns:a16="http://schemas.microsoft.com/office/drawing/2014/main" id="{9E145AD6-F292-471E-BC0B-C6739B03ED5C}"/>
              </a:ext>
            </a:extLst>
          </p:cNvPr>
          <p:cNvSpPr txBox="1"/>
          <p:nvPr/>
        </p:nvSpPr>
        <p:spPr>
          <a:xfrm>
            <a:off x="643813" y="1228597"/>
            <a:ext cx="3446584" cy="2862322"/>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Start with an equal number of light and dark moths, setting aside a few extra.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Set-up your forest by setting out two ‘tree trunks’. This example uses A5 paper, but A4 if available will make things easier.</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4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2CE445D-81A6-40C3-83AD-3855B82934D6}"/>
              </a:ext>
            </a:extLst>
          </p:cNvPr>
          <p:cNvGrpSpPr/>
          <p:nvPr/>
        </p:nvGrpSpPr>
        <p:grpSpPr>
          <a:xfrm>
            <a:off x="4184182" y="1219459"/>
            <a:ext cx="7772462" cy="5435082"/>
            <a:chOff x="4137289" y="711459"/>
            <a:chExt cx="7772462" cy="5435082"/>
          </a:xfrm>
        </p:grpSpPr>
        <p:pic>
          <p:nvPicPr>
            <p:cNvPr id="17" name="Picture 16" descr="Text&#10;&#10;Description automatically generated">
              <a:extLst>
                <a:ext uri="{FF2B5EF4-FFF2-40B4-BE49-F238E27FC236}">
                  <a16:creationId xmlns:a16="http://schemas.microsoft.com/office/drawing/2014/main" id="{81954BAB-0D28-4CCB-A5C4-9C560F0254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7289" y="711459"/>
              <a:ext cx="7246776" cy="5435082"/>
            </a:xfrm>
            <a:prstGeom prst="rect">
              <a:avLst/>
            </a:prstGeom>
          </p:spPr>
        </p:pic>
        <p:sp>
          <p:nvSpPr>
            <p:cNvPr id="18" name="Oval 17">
              <a:extLst>
                <a:ext uri="{FF2B5EF4-FFF2-40B4-BE49-F238E27FC236}">
                  <a16:creationId xmlns:a16="http://schemas.microsoft.com/office/drawing/2014/main" id="{3B000D17-D733-4F2A-88FF-ED5EBA0B4444}"/>
                </a:ext>
              </a:extLst>
            </p:cNvPr>
            <p:cNvSpPr/>
            <p:nvPr/>
          </p:nvSpPr>
          <p:spPr>
            <a:xfrm>
              <a:off x="6424246" y="930029"/>
              <a:ext cx="554893" cy="679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61DBA477-4C24-4BEE-BB23-722E14C12C56}"/>
                </a:ext>
              </a:extLst>
            </p:cNvPr>
            <p:cNvSpPr/>
            <p:nvPr/>
          </p:nvSpPr>
          <p:spPr>
            <a:xfrm>
              <a:off x="8843107" y="2340706"/>
              <a:ext cx="554893" cy="679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D14A155-DD40-4774-B07C-FAED101E8EF3}"/>
                </a:ext>
              </a:extLst>
            </p:cNvPr>
            <p:cNvSpPr/>
            <p:nvPr/>
          </p:nvSpPr>
          <p:spPr>
            <a:xfrm>
              <a:off x="5657859" y="2887782"/>
              <a:ext cx="554893" cy="679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52EDD2A4-089F-4B65-A536-732913654BA3}"/>
                </a:ext>
              </a:extLst>
            </p:cNvPr>
            <p:cNvSpPr/>
            <p:nvPr/>
          </p:nvSpPr>
          <p:spPr>
            <a:xfrm>
              <a:off x="7287846" y="4208583"/>
              <a:ext cx="554893" cy="679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648D1BB-F0B9-4F1D-B805-ACB41F91DAAC}"/>
                </a:ext>
              </a:extLst>
            </p:cNvPr>
            <p:cNvSpPr/>
            <p:nvPr/>
          </p:nvSpPr>
          <p:spPr>
            <a:xfrm>
              <a:off x="9984153" y="1660767"/>
              <a:ext cx="554893" cy="679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95F704D-A8C7-4AC9-A24E-7E08246BAD54}"/>
                </a:ext>
              </a:extLst>
            </p:cNvPr>
            <p:cNvSpPr txBox="1"/>
            <p:nvPr/>
          </p:nvSpPr>
          <p:spPr>
            <a:xfrm>
              <a:off x="7565292" y="711718"/>
              <a:ext cx="434445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These moths have been eaten</a:t>
              </a:r>
            </a:p>
          </p:txBody>
        </p:sp>
        <p:cxnSp>
          <p:nvCxnSpPr>
            <p:cNvPr id="24" name="Straight Arrow Connector 23">
              <a:extLst>
                <a:ext uri="{FF2B5EF4-FFF2-40B4-BE49-F238E27FC236}">
                  <a16:creationId xmlns:a16="http://schemas.microsoft.com/office/drawing/2014/main" id="{58A481B6-5A5B-4961-AA55-68582FA6EBC3}"/>
                </a:ext>
              </a:extLst>
            </p:cNvPr>
            <p:cNvCxnSpPr/>
            <p:nvPr/>
          </p:nvCxnSpPr>
          <p:spPr>
            <a:xfrm flipH="1">
              <a:off x="7127631" y="1173383"/>
              <a:ext cx="1344246" cy="96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9FD62A2-73AF-4267-B768-21886F172836}"/>
                </a:ext>
              </a:extLst>
            </p:cNvPr>
            <p:cNvCxnSpPr/>
            <p:nvPr/>
          </p:nvCxnSpPr>
          <p:spPr>
            <a:xfrm flipH="1">
              <a:off x="6361723" y="1173383"/>
              <a:ext cx="2328985" cy="18472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424C56E-1A7D-46D3-8594-19BEF77E6DA2}"/>
                </a:ext>
              </a:extLst>
            </p:cNvPr>
            <p:cNvCxnSpPr/>
            <p:nvPr/>
          </p:nvCxnSpPr>
          <p:spPr>
            <a:xfrm flipH="1">
              <a:off x="7651262" y="1173383"/>
              <a:ext cx="1336430" cy="3035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3CB794-E85D-4553-AC41-5D0C1B8EC148}"/>
                </a:ext>
              </a:extLst>
            </p:cNvPr>
            <p:cNvCxnSpPr/>
            <p:nvPr/>
          </p:nvCxnSpPr>
          <p:spPr>
            <a:xfrm>
              <a:off x="9120553" y="1221690"/>
              <a:ext cx="0" cy="10291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D3FC13E-09FF-4A21-AA11-C36D376A29E0}"/>
                </a:ext>
              </a:extLst>
            </p:cNvPr>
            <p:cNvCxnSpPr/>
            <p:nvPr/>
          </p:nvCxnSpPr>
          <p:spPr>
            <a:xfrm>
              <a:off x="9214339" y="1221690"/>
              <a:ext cx="769814" cy="3882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DD624393-681D-4C5D-8FC8-DA83655112D9}"/>
              </a:ext>
            </a:extLst>
          </p:cNvPr>
          <p:cNvSpPr txBox="1"/>
          <p:nvPr/>
        </p:nvSpPr>
        <p:spPr>
          <a:xfrm>
            <a:off x="643813" y="1228597"/>
            <a:ext cx="3446584" cy="2031325"/>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Surviving moths reproduce. For each survivor add 1 moth of the same colour.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this example the next round will have 6 light moths, 4 dark moths.</a:t>
            </a:r>
          </a:p>
        </p:txBody>
      </p:sp>
    </p:spTree>
    <p:extLst>
      <p:ext uri="{BB962C8B-B14F-4D97-AF65-F5344CB8AC3E}">
        <p14:creationId xmlns:p14="http://schemas.microsoft.com/office/powerpoint/2010/main" val="338516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7DD9299-BCA7-4E2E-93F6-4B97F8667C8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4260581" y="739451"/>
            <a:ext cx="7172131" cy="5379098"/>
          </a:xfrm>
          <a:prstGeom prst="rect">
            <a:avLst/>
          </a:prstGeom>
        </p:spPr>
      </p:pic>
      <p:sp>
        <p:nvSpPr>
          <p:cNvPr id="18" name="TextBox 17">
            <a:extLst>
              <a:ext uri="{FF2B5EF4-FFF2-40B4-BE49-F238E27FC236}">
                <a16:creationId xmlns:a16="http://schemas.microsoft.com/office/drawing/2014/main" id="{AAA0DA75-D3D1-4147-9A09-44C3049CCD7C}"/>
              </a:ext>
            </a:extLst>
          </p:cNvPr>
          <p:cNvSpPr txBox="1"/>
          <p:nvPr/>
        </p:nvSpPr>
        <p:spPr>
          <a:xfrm>
            <a:off x="401537" y="739451"/>
            <a:ext cx="3446584" cy="1754326"/>
          </a:xfrm>
          <a:prstGeom prst="rect">
            <a:avLst/>
          </a:prstGeom>
          <a:noFill/>
        </p:spPr>
        <p:txBody>
          <a:bodyPr wrap="square" rtlCol="0">
            <a:spAutoFit/>
          </a:bodyPr>
          <a:lstStyle/>
          <a:p>
            <a:r>
              <a:rPr lang="en-GB" dirty="0"/>
              <a:t>Change the environment by folding one tree trunk in half.</a:t>
            </a:r>
          </a:p>
          <a:p>
            <a:endParaRPr lang="en-GB" dirty="0"/>
          </a:p>
          <a:p>
            <a:r>
              <a:rPr lang="en-GB" dirty="0"/>
              <a:t>Play the game again and compare results.</a:t>
            </a:r>
          </a:p>
          <a:p>
            <a:endParaRPr lang="en-GB" dirty="0"/>
          </a:p>
        </p:txBody>
      </p:sp>
    </p:spTree>
    <p:extLst>
      <p:ext uri="{BB962C8B-B14F-4D97-AF65-F5344CB8AC3E}">
        <p14:creationId xmlns:p14="http://schemas.microsoft.com/office/powerpoint/2010/main" val="1351035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8611E0C7448345B6996294BFDD3D89" ma:contentTypeVersion="11" ma:contentTypeDescription="Create a new document." ma:contentTypeScope="" ma:versionID="a05811f87413e846507b16e3f9d9080b">
  <xsd:schema xmlns:xsd="http://www.w3.org/2001/XMLSchema" xmlns:xs="http://www.w3.org/2001/XMLSchema" xmlns:p="http://schemas.microsoft.com/office/2006/metadata/properties" xmlns:ns2="f7416bd7-298c-41fb-beff-6b5c1901d009" xmlns:ns3="c49b5065-4562-40b9-8984-7c4d0d230199" targetNamespace="http://schemas.microsoft.com/office/2006/metadata/properties" ma:root="true" ma:fieldsID="c83d3d43f349d878959e0dddcc987dcb" ns2:_="" ns3:_="">
    <xsd:import namespace="f7416bd7-298c-41fb-beff-6b5c1901d009"/>
    <xsd:import namespace="c49b5065-4562-40b9-8984-7c4d0d2301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16bd7-298c-41fb-beff-6b5c1901d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9b5065-4562-40b9-8984-7c4d0d2301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955647-9D28-47F8-A4A3-6DBB0A27DF5D}">
  <ds:schemaRefs>
    <ds:schemaRef ds:uri="http://schemas.microsoft.com/sharepoint/v3/contenttype/forms"/>
  </ds:schemaRefs>
</ds:datastoreItem>
</file>

<file path=customXml/itemProps2.xml><?xml version="1.0" encoding="utf-8"?>
<ds:datastoreItem xmlns:ds="http://schemas.openxmlformats.org/officeDocument/2006/customXml" ds:itemID="{6F5CA361-2296-4CFE-B545-69540E916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16bd7-298c-41fb-beff-6b5c1901d009"/>
    <ds:schemaRef ds:uri="c49b5065-4562-40b9-8984-7c4d0d230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9F9716-669D-4947-AC16-E81BD06918CE}">
  <ds:schemaRefs>
    <ds:schemaRef ds:uri="http://schemas.openxmlformats.org/package/2006/metadata/core-properties"/>
    <ds:schemaRef ds:uri="http://purl.org/dc/elements/1.1/"/>
    <ds:schemaRef ds:uri="http://purl.org/dc/terms/"/>
    <ds:schemaRef ds:uri="http://www.w3.org/XML/1998/namespace"/>
    <ds:schemaRef ds:uri="c49b5065-4562-40b9-8984-7c4d0d230199"/>
    <ds:schemaRef ds:uri="http://schemas.microsoft.com/office/2006/metadata/properties"/>
    <ds:schemaRef ds:uri="http://schemas.microsoft.com/office/2006/documentManagement/types"/>
    <ds:schemaRef ds:uri="http://schemas.microsoft.com/office/infopath/2007/PartnerControls"/>
    <ds:schemaRef ds:uri="f7416bd7-298c-41fb-beff-6b5c1901d00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1433</TotalTime>
  <Words>480</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Peppered moths – images and instructions for game</vt:lpstr>
      <vt:lpstr>Closeups of a few peppered moth specimens</vt:lpstr>
      <vt:lpstr>Peppered moths have a lot of variation in their population. These moths are all the same species (Biston betularia) but are given special names depending on their colour pattern.</vt:lpstr>
      <vt:lpstr>Tree bark with lots of lichen</vt:lpstr>
      <vt:lpstr>PowerPoint Presentation</vt:lpstr>
      <vt:lpstr>Peppered moth lucky landing game – how to run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Heng</dc:creator>
  <cp:lastModifiedBy>James McNish</cp:lastModifiedBy>
  <cp:revision>3</cp:revision>
  <dcterms:created xsi:type="dcterms:W3CDTF">2021-01-26T10:26:41Z</dcterms:created>
  <dcterms:modified xsi:type="dcterms:W3CDTF">2021-03-31T14:33:57Z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0x0101008C8611E0C7448345B6996294BFDD3D89</vt:lpwstr>
  </property>
</Properties>
</file>