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A6CA1-2593-4063-8A87-89B52628FF5F}" v="1" dt="2021-10-20T09:29:48.6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0"/>
    <p:restoredTop sz="86410"/>
  </p:normalViewPr>
  <p:slideViewPr>
    <p:cSldViewPr>
      <p:cViewPr varScale="1">
        <p:scale>
          <a:sx n="71" d="100"/>
          <a:sy n="71" d="100"/>
        </p:scale>
        <p:origin x="66" y="3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5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cNish" userId="e807958a-9233-4425-8743-84b2efb23b77" providerId="ADAL" clId="{BF6A6CA1-2593-4063-8A87-89B52628FF5F}"/>
    <pc:docChg chg="undo custSel modSld">
      <pc:chgData name="James McNish" userId="e807958a-9233-4425-8743-84b2efb23b77" providerId="ADAL" clId="{BF6A6CA1-2593-4063-8A87-89B52628FF5F}" dt="2021-10-20T09:51:58.387" v="382" actId="2711"/>
      <pc:docMkLst>
        <pc:docMk/>
      </pc:docMkLst>
      <pc:sldChg chg="modSp mod modNotes modNotesTx">
        <pc:chgData name="James McNish" userId="e807958a-9233-4425-8743-84b2efb23b77" providerId="ADAL" clId="{BF6A6CA1-2593-4063-8A87-89B52628FF5F}" dt="2021-10-20T09:33:17.483" v="145" actId="2711"/>
        <pc:sldMkLst>
          <pc:docMk/>
          <pc:sldMk cId="0" sldId="257"/>
        </pc:sldMkLst>
        <pc:spChg chg="mod">
          <ac:chgData name="James McNish" userId="e807958a-9233-4425-8743-84b2efb23b77" providerId="ADAL" clId="{BF6A6CA1-2593-4063-8A87-89B52628FF5F}" dt="2021-10-14T15:29:16.768" v="21" actId="20577"/>
          <ac:spMkLst>
            <pc:docMk/>
            <pc:sldMk cId="0" sldId="257"/>
            <ac:spMk id="4" creationId="{00000000-0000-0000-0000-000000000000}"/>
          </ac:spMkLst>
        </pc:spChg>
      </pc:sldChg>
      <pc:sldChg chg="modSp mod modNotes modNotesTx">
        <pc:chgData name="James McNish" userId="e807958a-9233-4425-8743-84b2efb23b77" providerId="ADAL" clId="{BF6A6CA1-2593-4063-8A87-89B52628FF5F}" dt="2021-10-20T09:32:35.170" v="143" actId="2711"/>
        <pc:sldMkLst>
          <pc:docMk/>
          <pc:sldMk cId="0" sldId="258"/>
        </pc:sldMkLst>
        <pc:spChg chg="mod">
          <ac:chgData name="James McNish" userId="e807958a-9233-4425-8743-84b2efb23b77" providerId="ADAL" clId="{BF6A6CA1-2593-4063-8A87-89B52628FF5F}" dt="2021-10-14T15:29:35.351" v="25" actId="20577"/>
          <ac:spMkLst>
            <pc:docMk/>
            <pc:sldMk cId="0" sldId="258"/>
            <ac:spMk id="4" creationId="{00000000-0000-0000-0000-000000000000}"/>
          </ac:spMkLst>
        </pc:spChg>
      </pc:sldChg>
      <pc:sldChg chg="modSp mod modNotes">
        <pc:chgData name="James McNish" userId="e807958a-9233-4425-8743-84b2efb23b77" providerId="ADAL" clId="{BF6A6CA1-2593-4063-8A87-89B52628FF5F}" dt="2021-10-20T09:31:16.810" v="139" actId="2711"/>
        <pc:sldMkLst>
          <pc:docMk/>
          <pc:sldMk cId="0" sldId="259"/>
        </pc:sldMkLst>
        <pc:spChg chg="mod">
          <ac:chgData name="James McNish" userId="e807958a-9233-4425-8743-84b2efb23b77" providerId="ADAL" clId="{BF6A6CA1-2593-4063-8A87-89B52628FF5F}" dt="2021-10-14T15:29:54.571" v="32" actId="20577"/>
          <ac:spMkLst>
            <pc:docMk/>
            <pc:sldMk cId="0" sldId="259"/>
            <ac:spMk id="4" creationId="{00000000-0000-0000-0000-000000000000}"/>
          </ac:spMkLst>
        </pc:spChg>
      </pc:sldChg>
      <pc:sldChg chg="modSp mod modNotes">
        <pc:chgData name="James McNish" userId="e807958a-9233-4425-8743-84b2efb23b77" providerId="ADAL" clId="{BF6A6CA1-2593-4063-8A87-89B52628FF5F}" dt="2021-10-20T09:36:07.454" v="187" actId="113"/>
        <pc:sldMkLst>
          <pc:docMk/>
          <pc:sldMk cId="0" sldId="260"/>
        </pc:sldMkLst>
        <pc:spChg chg="mod">
          <ac:chgData name="James McNish" userId="e807958a-9233-4425-8743-84b2efb23b77" providerId="ADAL" clId="{BF6A6CA1-2593-4063-8A87-89B52628FF5F}" dt="2021-10-14T15:30:09.352" v="34" actId="20577"/>
          <ac:spMkLst>
            <pc:docMk/>
            <pc:sldMk cId="0" sldId="260"/>
            <ac:spMk id="3" creationId="{00000000-0000-0000-0000-000000000000}"/>
          </ac:spMkLst>
        </pc:spChg>
      </pc:sldChg>
      <pc:sldChg chg="modSp mod modNotes">
        <pc:chgData name="James McNish" userId="e807958a-9233-4425-8743-84b2efb23b77" providerId="ADAL" clId="{BF6A6CA1-2593-4063-8A87-89B52628FF5F}" dt="2021-10-20T09:41:39.522" v="221" actId="113"/>
        <pc:sldMkLst>
          <pc:docMk/>
          <pc:sldMk cId="0" sldId="261"/>
        </pc:sldMkLst>
        <pc:spChg chg="mod">
          <ac:chgData name="James McNish" userId="e807958a-9233-4425-8743-84b2efb23b77" providerId="ADAL" clId="{BF6A6CA1-2593-4063-8A87-89B52628FF5F}" dt="2021-10-14T15:30:28.617" v="36" actId="20577"/>
          <ac:spMkLst>
            <pc:docMk/>
            <pc:sldMk cId="0" sldId="261"/>
            <ac:spMk id="3" creationId="{00000000-0000-0000-0000-000000000000}"/>
          </ac:spMkLst>
        </pc:spChg>
      </pc:sldChg>
      <pc:sldChg chg="modSp mod modNotes">
        <pc:chgData name="James McNish" userId="e807958a-9233-4425-8743-84b2efb23b77" providerId="ADAL" clId="{BF6A6CA1-2593-4063-8A87-89B52628FF5F}" dt="2021-10-20T09:43:26.991" v="258" actId="14100"/>
        <pc:sldMkLst>
          <pc:docMk/>
          <pc:sldMk cId="0" sldId="262"/>
        </pc:sldMkLst>
        <pc:spChg chg="mod">
          <ac:chgData name="James McNish" userId="e807958a-9233-4425-8743-84b2efb23b77" providerId="ADAL" clId="{BF6A6CA1-2593-4063-8A87-89B52628FF5F}" dt="2021-10-14T15:30:51.948" v="41" actId="20577"/>
          <ac:spMkLst>
            <pc:docMk/>
            <pc:sldMk cId="0" sldId="262"/>
            <ac:spMk id="3" creationId="{00000000-0000-0000-0000-000000000000}"/>
          </ac:spMkLst>
        </pc:spChg>
      </pc:sldChg>
      <pc:sldChg chg="modSp mod modNotes">
        <pc:chgData name="James McNish" userId="e807958a-9233-4425-8743-84b2efb23b77" providerId="ADAL" clId="{BF6A6CA1-2593-4063-8A87-89B52628FF5F}" dt="2021-10-20T09:44:37.857" v="279" actId="20577"/>
        <pc:sldMkLst>
          <pc:docMk/>
          <pc:sldMk cId="0" sldId="263"/>
        </pc:sldMkLst>
        <pc:spChg chg="mod">
          <ac:chgData name="James McNish" userId="e807958a-9233-4425-8743-84b2efb23b77" providerId="ADAL" clId="{BF6A6CA1-2593-4063-8A87-89B52628FF5F}" dt="2021-10-14T15:35:07.163" v="94" actId="20577"/>
          <ac:spMkLst>
            <pc:docMk/>
            <pc:sldMk cId="0" sldId="263"/>
            <ac:spMk id="3" creationId="{00000000-0000-0000-0000-000000000000}"/>
          </ac:spMkLst>
        </pc:spChg>
      </pc:sldChg>
      <pc:sldChg chg="modSp mod modNotes">
        <pc:chgData name="James McNish" userId="e807958a-9233-4425-8743-84b2efb23b77" providerId="ADAL" clId="{BF6A6CA1-2593-4063-8A87-89B52628FF5F}" dt="2021-10-20T09:48:56.819" v="311" actId="113"/>
        <pc:sldMkLst>
          <pc:docMk/>
          <pc:sldMk cId="0" sldId="264"/>
        </pc:sldMkLst>
        <pc:spChg chg="mod">
          <ac:chgData name="James McNish" userId="e807958a-9233-4425-8743-84b2efb23b77" providerId="ADAL" clId="{BF6A6CA1-2593-4063-8A87-89B52628FF5F}" dt="2021-10-14T15:37:38.055" v="99" actId="20577"/>
          <ac:spMkLst>
            <pc:docMk/>
            <pc:sldMk cId="0" sldId="264"/>
            <ac:spMk id="3" creationId="{00000000-0000-0000-0000-000000000000}"/>
          </ac:spMkLst>
        </pc:spChg>
      </pc:sldChg>
      <pc:sldChg chg="modSp mod modNotes">
        <pc:chgData name="James McNish" userId="e807958a-9233-4425-8743-84b2efb23b77" providerId="ADAL" clId="{BF6A6CA1-2593-4063-8A87-89B52628FF5F}" dt="2021-10-20T09:49:56.581" v="339" actId="113"/>
        <pc:sldMkLst>
          <pc:docMk/>
          <pc:sldMk cId="0" sldId="265"/>
        </pc:sldMkLst>
        <pc:spChg chg="mod">
          <ac:chgData name="James McNish" userId="e807958a-9233-4425-8743-84b2efb23b77" providerId="ADAL" clId="{BF6A6CA1-2593-4063-8A87-89B52628FF5F}" dt="2021-10-14T15:37:55.367" v="103" actId="20577"/>
          <ac:spMkLst>
            <pc:docMk/>
            <pc:sldMk cId="0" sldId="265"/>
            <ac:spMk id="13" creationId="{00000000-0000-0000-0000-000000000000}"/>
          </ac:spMkLst>
        </pc:spChg>
      </pc:sldChg>
      <pc:sldChg chg="modSp mod modNotes">
        <pc:chgData name="James McNish" userId="e807958a-9233-4425-8743-84b2efb23b77" providerId="ADAL" clId="{BF6A6CA1-2593-4063-8A87-89B52628FF5F}" dt="2021-10-20T09:51:23.828" v="365" actId="2711"/>
        <pc:sldMkLst>
          <pc:docMk/>
          <pc:sldMk cId="0" sldId="266"/>
        </pc:sldMkLst>
        <pc:spChg chg="mod">
          <ac:chgData name="James McNish" userId="e807958a-9233-4425-8743-84b2efb23b77" providerId="ADAL" clId="{BF6A6CA1-2593-4063-8A87-89B52628FF5F}" dt="2021-10-14T15:38:21.574" v="107" actId="20577"/>
          <ac:spMkLst>
            <pc:docMk/>
            <pc:sldMk cId="0" sldId="266"/>
            <ac:spMk id="3" creationId="{00000000-0000-0000-0000-000000000000}"/>
          </ac:spMkLst>
        </pc:spChg>
      </pc:sldChg>
      <pc:sldChg chg="modSp mod modNotes">
        <pc:chgData name="James McNish" userId="e807958a-9233-4425-8743-84b2efb23b77" providerId="ADAL" clId="{BF6A6CA1-2593-4063-8A87-89B52628FF5F}" dt="2021-10-20T09:51:58.387" v="382" actId="2711"/>
        <pc:sldMkLst>
          <pc:docMk/>
          <pc:sldMk cId="0" sldId="267"/>
        </pc:sldMkLst>
        <pc:spChg chg="mod">
          <ac:chgData name="James McNish" userId="e807958a-9233-4425-8743-84b2efb23b77" providerId="ADAL" clId="{BF6A6CA1-2593-4063-8A87-89B52628FF5F}" dt="2021-10-14T15:38:48.298" v="111" actId="20577"/>
          <ac:spMkLst>
            <pc:docMk/>
            <pc:sldMk cId="0" sldId="26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6FF1033-F40D-4684-B699-8BA54505E603}" type="datetimeFigureOut">
              <a:rPr lang="en-GB" smtClean="0"/>
              <a:t>20/10/2021</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D21D737-933D-4226-9DF9-725D1E52F0E1}" type="slidenum">
              <a:rPr lang="en-GB" smtClean="0"/>
              <a:t>‹#›</a:t>
            </a:fld>
            <a:endParaRPr lang="en-GB"/>
          </a:p>
        </p:txBody>
      </p:sp>
    </p:spTree>
    <p:extLst>
      <p:ext uri="{BB962C8B-B14F-4D97-AF65-F5344CB8AC3E}">
        <p14:creationId xmlns:p14="http://schemas.microsoft.com/office/powerpoint/2010/main" val="268160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21D737-933D-4226-9DF9-725D1E52F0E1}" type="slidenum">
              <a:rPr lang="en-GB" smtClean="0"/>
              <a:t>1</a:t>
            </a:fld>
            <a:endParaRPr lang="en-GB"/>
          </a:p>
        </p:txBody>
      </p:sp>
    </p:spTree>
    <p:extLst>
      <p:ext uri="{BB962C8B-B14F-4D97-AF65-F5344CB8AC3E}">
        <p14:creationId xmlns:p14="http://schemas.microsoft.com/office/powerpoint/2010/main" val="233451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Enslaved Africans were made to grow their own food. They grew okra and rice – plants that they grew in Africa. They used their</a:t>
            </a:r>
          </a:p>
          <a:p>
            <a:r>
              <a:rPr lang="en-GB" sz="1400" dirty="0">
                <a:latin typeface="Arial" panose="020B0604020202020204" pitchFamily="34" charset="0"/>
                <a:cs typeface="Arial" panose="020B0604020202020204" pitchFamily="34" charset="0"/>
              </a:rPr>
              <a:t>skills and knowledge to survive.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Many enslaved people used their knowledge of plants and the land, to collect wild foods such as fruits, nuts, and fish. These additional foods really improved the diet of enslaved people.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They provided vitamins and minerals as well as extra protein. Fresh fruit and vegetables provided vitamin C and animals were important sources of protein.</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The natural historian Patrick Browne wrote about rats: </a:t>
            </a:r>
          </a:p>
          <a:p>
            <a:r>
              <a:rPr lang="en-GB" sz="1400" dirty="0">
                <a:latin typeface="Arial" panose="020B0604020202020204" pitchFamily="34" charset="0"/>
                <a:cs typeface="Arial" panose="020B0604020202020204" pitchFamily="34" charset="0"/>
              </a:rPr>
              <a:t>‘Numbers of the negroes roast these animals in the stoke-holes, and eat them; and I have been informed by men of character, who have tasted of them, that they are very delicate meat.’</a:t>
            </a:r>
          </a:p>
        </p:txBody>
      </p:sp>
      <p:sp>
        <p:nvSpPr>
          <p:cNvPr id="4" name="Slide Number Placeholder 3"/>
          <p:cNvSpPr>
            <a:spLocks noGrp="1"/>
          </p:cNvSpPr>
          <p:nvPr>
            <p:ph type="sldNum" sz="quarter" idx="5"/>
          </p:nvPr>
        </p:nvSpPr>
        <p:spPr/>
        <p:txBody>
          <a:bodyPr/>
          <a:lstStyle/>
          <a:p>
            <a:fld id="{AD21D737-933D-4226-9DF9-725D1E52F0E1}" type="slidenum">
              <a:rPr lang="en-GB" smtClean="0"/>
              <a:t>10</a:t>
            </a:fld>
            <a:endParaRPr lang="en-GB"/>
          </a:p>
        </p:txBody>
      </p:sp>
    </p:spTree>
    <p:extLst>
      <p:ext uri="{BB962C8B-B14F-4D97-AF65-F5344CB8AC3E}">
        <p14:creationId xmlns:p14="http://schemas.microsoft.com/office/powerpoint/2010/main" val="154229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Breadfruit is high in carbohydrate. It originated in Tahiti in the Pacific and was taken to the Caribbean to feed enslaved</a:t>
            </a:r>
          </a:p>
          <a:p>
            <a:r>
              <a:rPr lang="en-GB" sz="1400" dirty="0">
                <a:latin typeface="Arial" panose="020B0604020202020204" pitchFamily="34" charset="0"/>
                <a:cs typeface="Arial" panose="020B0604020202020204" pitchFamily="34" charset="0"/>
              </a:rPr>
              <a:t>people cheaply.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William Bligh’s first breadfruit journey ended in the mutiny on the Bounty. He only succeeded on his second voyage. Breadfruit is now a staple food in many tropical regions.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When Bligh left Jamaica he took hundreds of plants for the botanist Joseph Banks. One of these was the fruit ackee, now a part of the national dish of Jamaica, ‘ackee and saltfish’. ‘[ackee was] … brought here in a Slave Ship from the Coast of Africa, and now grows very luxuriant, producing every Year large Quantities of fruit’.</a:t>
            </a:r>
          </a:p>
        </p:txBody>
      </p:sp>
      <p:sp>
        <p:nvSpPr>
          <p:cNvPr id="4" name="Slide Number Placeholder 3"/>
          <p:cNvSpPr>
            <a:spLocks noGrp="1"/>
          </p:cNvSpPr>
          <p:nvPr>
            <p:ph type="sldNum" sz="quarter" idx="5"/>
          </p:nvPr>
        </p:nvSpPr>
        <p:spPr/>
        <p:txBody>
          <a:bodyPr/>
          <a:lstStyle/>
          <a:p>
            <a:fld id="{AD21D737-933D-4226-9DF9-725D1E52F0E1}" type="slidenum">
              <a:rPr lang="en-GB" smtClean="0"/>
              <a:t>11</a:t>
            </a:fld>
            <a:endParaRPr lang="en-GB"/>
          </a:p>
        </p:txBody>
      </p:sp>
    </p:spTree>
    <p:extLst>
      <p:ext uri="{BB962C8B-B14F-4D97-AF65-F5344CB8AC3E}">
        <p14:creationId xmlns:p14="http://schemas.microsoft.com/office/powerpoint/2010/main" val="41362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dirty="0">
                <a:latin typeface="Arial" panose="020B0604020202020204" pitchFamily="34" charset="0"/>
                <a:cs typeface="Arial" panose="020B0604020202020204" pitchFamily="34" charset="0"/>
              </a:rPr>
              <a:t>Soul food is the traditional cooking of African-Americans in the Southern United States where slavery was common. The origins of soul food can be traced back to Africa.</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Rice, sorghum and okra were all West African and were introduced to the Americas as a result of the slave trade.</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Enslaved people also used cheap foods with little waste. Soups and stews were boiled over and over again.</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Fried foods, foods rich in salt and well cooked vegetables are linked to the diet at the time of slavery.</a:t>
            </a:r>
            <a:endParaRPr lang="en-GB"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21D737-933D-4226-9DF9-725D1E52F0E1}" type="slidenum">
              <a:rPr lang="en-GB" smtClean="0"/>
              <a:t>12</a:t>
            </a:fld>
            <a:endParaRPr lang="en-GB"/>
          </a:p>
        </p:txBody>
      </p:sp>
    </p:spTree>
    <p:extLst>
      <p:ext uri="{BB962C8B-B14F-4D97-AF65-F5344CB8AC3E}">
        <p14:creationId xmlns:p14="http://schemas.microsoft.com/office/powerpoint/2010/main" val="307796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dirty="0">
                <a:latin typeface="Arial" panose="020B0604020202020204" pitchFamily="34" charset="0"/>
                <a:cs typeface="Arial" panose="020B0604020202020204" pitchFamily="34" charset="0"/>
              </a:rPr>
              <a:t>Hundreds of years ago people explored, exploited and colonised large parts of the world.</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Explorers made long dangerous journeys on small wooden ships.</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Natural historians joined the race to discover new plants to bring back to Europe to study scientifically or for food and medicine.</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21D737-933D-4226-9DF9-725D1E52F0E1}" type="slidenum">
              <a:rPr lang="en-GB" smtClean="0"/>
              <a:t>2</a:t>
            </a:fld>
            <a:endParaRPr lang="en-GB"/>
          </a:p>
        </p:txBody>
      </p:sp>
    </p:spTree>
    <p:extLst>
      <p:ext uri="{BB962C8B-B14F-4D97-AF65-F5344CB8AC3E}">
        <p14:creationId xmlns:p14="http://schemas.microsoft.com/office/powerpoint/2010/main" val="415563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dirty="0">
                <a:latin typeface="Arial" panose="020B0604020202020204" pitchFamily="34" charset="0"/>
                <a:cs typeface="Arial" panose="020B0604020202020204" pitchFamily="34" charset="0"/>
              </a:rPr>
              <a:t>Many original people in the Americas and European servants died through wars or diseases.</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African people were enslaved to work on plantations in the Caribbean and America.</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The crops that grew there were in demand and made huge profits for Europeans.</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21D737-933D-4226-9DF9-725D1E52F0E1}" type="slidenum">
              <a:rPr lang="en-GB" smtClean="0"/>
              <a:t>3</a:t>
            </a:fld>
            <a:endParaRPr lang="en-GB"/>
          </a:p>
        </p:txBody>
      </p:sp>
    </p:spTree>
    <p:extLst>
      <p:ext uri="{BB962C8B-B14F-4D97-AF65-F5344CB8AC3E}">
        <p14:creationId xmlns:p14="http://schemas.microsoft.com/office/powerpoint/2010/main" val="372742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i="0" u="none" strike="noStrike" kern="1200" baseline="0" dirty="0">
                <a:solidFill>
                  <a:schemeClr val="tx1"/>
                </a:solidFill>
                <a:latin typeface="Arial" panose="020B0604020202020204" pitchFamily="34" charset="0"/>
                <a:cs typeface="Arial" panose="020B0604020202020204" pitchFamily="34" charset="0"/>
              </a:rPr>
              <a:t>The transatlantic slave trade lasted over 300 years.</a:t>
            </a:r>
          </a:p>
          <a:p>
            <a:endParaRPr lang="en-GB" sz="1400" b="0" i="0" u="none" strike="noStrike" kern="1200" baseline="0" dirty="0">
              <a:solidFill>
                <a:schemeClr val="tx1"/>
              </a:solidFill>
              <a:latin typeface="Arial" panose="020B0604020202020204" pitchFamily="34" charset="0"/>
              <a:cs typeface="Arial" panose="020B0604020202020204" pitchFamily="34" charset="0"/>
            </a:endParaRPr>
          </a:p>
          <a:p>
            <a:r>
              <a:rPr lang="en-GB" sz="1400" b="0" i="0" u="none" strike="noStrike" kern="1200" baseline="0" dirty="0">
                <a:solidFill>
                  <a:schemeClr val="tx1"/>
                </a:solidFill>
                <a:latin typeface="Arial" panose="020B0604020202020204" pitchFamily="34" charset="0"/>
                <a:cs typeface="Arial" panose="020B0604020202020204" pitchFamily="34" charset="0"/>
              </a:rPr>
              <a:t>Historians estimate that 10-15 million people were taken from Africa to the Americas by force.</a:t>
            </a:r>
          </a:p>
          <a:p>
            <a:endParaRPr lang="en-GB" sz="1400" b="0" i="0" u="none" strike="noStrike" kern="1200" baseline="0" dirty="0">
              <a:solidFill>
                <a:schemeClr val="tx1"/>
              </a:solidFill>
              <a:latin typeface="Arial" panose="020B0604020202020204" pitchFamily="34" charset="0"/>
              <a:cs typeface="Arial" panose="020B0604020202020204" pitchFamily="34" charset="0"/>
            </a:endParaRPr>
          </a:p>
          <a:p>
            <a:r>
              <a:rPr lang="en-GB" sz="1400" b="0" i="0" u="none" strike="noStrike" kern="1200" baseline="0" dirty="0">
                <a:solidFill>
                  <a:schemeClr val="tx1"/>
                </a:solidFill>
                <a:latin typeface="Arial" panose="020B0604020202020204" pitchFamily="34" charset="0"/>
                <a:cs typeface="Arial" panose="020B0604020202020204" pitchFamily="34" charset="0"/>
              </a:rPr>
              <a:t>Other estimates put the numbers as high as 100 million.</a:t>
            </a:r>
          </a:p>
          <a:p>
            <a:endParaRPr lang="en-GB" sz="1400" b="0" i="0" u="none" strike="noStrike" kern="1200" baseline="0" dirty="0">
              <a:solidFill>
                <a:schemeClr val="tx1"/>
              </a:solidFill>
              <a:latin typeface="Arial" panose="020B0604020202020204" pitchFamily="34" charset="0"/>
              <a:cs typeface="Arial" panose="020B0604020202020204" pitchFamily="34" charset="0"/>
            </a:endParaRPr>
          </a:p>
          <a:p>
            <a:r>
              <a:rPr lang="en-GB" sz="1400" b="0" i="0" u="none" strike="noStrike" kern="1200" baseline="0" dirty="0">
                <a:solidFill>
                  <a:schemeClr val="tx1"/>
                </a:solidFill>
                <a:latin typeface="Arial" panose="020B0604020202020204" pitchFamily="34" charset="0"/>
                <a:cs typeface="Arial" panose="020B0604020202020204" pitchFamily="34" charset="0"/>
              </a:rPr>
              <a:t>Many African people tried to stop the trade but Europeans had guns and more power.</a:t>
            </a:r>
          </a:p>
          <a:p>
            <a:endParaRPr lang="en-GB" sz="1400" b="0" i="0" u="none" strike="noStrike" kern="1200" baseline="0" dirty="0">
              <a:solidFill>
                <a:schemeClr val="tx1"/>
              </a:solidFill>
              <a:latin typeface="Arial" panose="020B0604020202020204" pitchFamily="34" charset="0"/>
              <a:cs typeface="Arial" panose="020B0604020202020204" pitchFamily="34" charset="0"/>
            </a:endParaRPr>
          </a:p>
          <a:p>
            <a:r>
              <a:rPr lang="en-GB" sz="1400" b="0" i="0" u="none" strike="noStrike" kern="1200" baseline="0" dirty="0">
                <a:solidFill>
                  <a:schemeClr val="tx1"/>
                </a:solidFill>
                <a:latin typeface="Arial" panose="020B0604020202020204" pitchFamily="34" charset="0"/>
                <a:cs typeface="Arial" panose="020B0604020202020204" pitchFamily="34" charset="0"/>
              </a:rPr>
              <a:t>African people took few possessions, except their skills, knowledge and ideas and sometimes a few seeds.</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21D737-933D-4226-9DF9-725D1E52F0E1}" type="slidenum">
              <a:rPr lang="en-GB" smtClean="0"/>
              <a:t>4</a:t>
            </a:fld>
            <a:endParaRPr lang="en-GB"/>
          </a:p>
        </p:txBody>
      </p:sp>
    </p:spTree>
    <p:extLst>
      <p:ext uri="{BB962C8B-B14F-4D97-AF65-F5344CB8AC3E}">
        <p14:creationId xmlns:p14="http://schemas.microsoft.com/office/powerpoint/2010/main" val="9291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9975" y="3640137"/>
            <a:ext cx="8553450" cy="3265487"/>
          </a:xfrm>
        </p:spPr>
        <p:txBody>
          <a:bodyPr/>
          <a:lstStyle/>
          <a:p>
            <a:r>
              <a:rPr lang="en-GB" sz="1400" dirty="0">
                <a:latin typeface="Arial" panose="020B0604020202020204" pitchFamily="34" charset="0"/>
                <a:cs typeface="Arial" panose="020B0604020202020204" pitchFamily="34" charset="0"/>
              </a:rPr>
              <a:t>Hundreds of African people were crowded into ships and taken to the Caribbean and America.</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journey lasted six to eight weeks in terrible conditions.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People were chained in a space 40 cm wide and could not sit up fully or stand.</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Equiano was an African who was captured as a child and wrote:</a:t>
            </a:r>
          </a:p>
          <a:p>
            <a:r>
              <a:rPr lang="en-GB" sz="1400" dirty="0">
                <a:latin typeface="Arial" panose="020B0604020202020204" pitchFamily="34" charset="0"/>
                <a:cs typeface="Arial" panose="020B0604020202020204" pitchFamily="34" charset="0"/>
              </a:rPr>
              <a:t>‘The closeness of the place, and the heat of the climate, added to the number in the ship, which was so crowded that each had scarcely room to turn himself, almost suffocated us. This produced copious perspirations, so that the air soon became unfit for respiration, from a variety of loathsome smells, and brought on a sickness among the slaves, of which many died...</a:t>
            </a:r>
          </a:p>
          <a:p>
            <a:r>
              <a:rPr lang="en-GB" sz="1400" dirty="0">
                <a:latin typeface="Arial" panose="020B0604020202020204" pitchFamily="34" charset="0"/>
                <a:cs typeface="Arial" panose="020B0604020202020204" pitchFamily="34" charset="0"/>
              </a:rPr>
              <a:t>This wretched situation was again aggravated by the galling of the chains, now become insupportable; and the filth of the necessary tubs, into which the children often fell, and were almost suffocated. The shrieks of the women, and the groans of the dying, rendered the whole a scene of horror almost inconceivable.’</a:t>
            </a:r>
          </a:p>
        </p:txBody>
      </p:sp>
      <p:sp>
        <p:nvSpPr>
          <p:cNvPr id="4" name="Slide Number Placeholder 3"/>
          <p:cNvSpPr>
            <a:spLocks noGrp="1"/>
          </p:cNvSpPr>
          <p:nvPr>
            <p:ph type="sldNum" sz="quarter" idx="5"/>
          </p:nvPr>
        </p:nvSpPr>
        <p:spPr/>
        <p:txBody>
          <a:bodyPr/>
          <a:lstStyle/>
          <a:p>
            <a:fld id="{AD21D737-933D-4226-9DF9-725D1E52F0E1}" type="slidenum">
              <a:rPr lang="en-GB" smtClean="0"/>
              <a:t>5</a:t>
            </a:fld>
            <a:endParaRPr lang="en-GB"/>
          </a:p>
        </p:txBody>
      </p:sp>
    </p:spTree>
    <p:extLst>
      <p:ext uri="{BB962C8B-B14F-4D97-AF65-F5344CB8AC3E}">
        <p14:creationId xmlns:p14="http://schemas.microsoft.com/office/powerpoint/2010/main" val="66937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Food on slaving ships was often peanuts and maize which originally came from South America. Drinking water was often dirty and caused many illnesses.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Enslaved Africans had to eat from the same bowls and could  not wash easily. Many died of dysentery. Ships’ documents show at least 1.25 million Africans died crossing the Atlantic.</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Africans often resisted capture and enslavement by refusing to eat or starting revolts in protest. Some chose suicide.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Equiano wrote:</a:t>
            </a:r>
          </a:p>
          <a:p>
            <a:r>
              <a:rPr lang="en-GB" sz="1400" dirty="0">
                <a:latin typeface="Arial" panose="020B0604020202020204" pitchFamily="34" charset="0"/>
                <a:cs typeface="Arial" panose="020B0604020202020204" pitchFamily="34" charset="0"/>
              </a:rPr>
              <a:t>‘I was soon put down under the decks, and there I received such a salutation in my nostrils as I had never experienced in my life: so that with the loathsomeness of the stench and crying together, I became so sick and low that I was not able to eat, nor had I the least desire to taste anything.’</a:t>
            </a:r>
          </a:p>
        </p:txBody>
      </p:sp>
      <p:sp>
        <p:nvSpPr>
          <p:cNvPr id="4" name="Slide Number Placeholder 3"/>
          <p:cNvSpPr>
            <a:spLocks noGrp="1"/>
          </p:cNvSpPr>
          <p:nvPr>
            <p:ph type="sldNum" sz="quarter" idx="5"/>
          </p:nvPr>
        </p:nvSpPr>
        <p:spPr/>
        <p:txBody>
          <a:bodyPr/>
          <a:lstStyle/>
          <a:p>
            <a:fld id="{AD21D737-933D-4226-9DF9-725D1E52F0E1}" type="slidenum">
              <a:rPr lang="en-GB" smtClean="0"/>
              <a:t>6</a:t>
            </a:fld>
            <a:endParaRPr lang="en-GB"/>
          </a:p>
        </p:txBody>
      </p:sp>
    </p:spTree>
    <p:extLst>
      <p:ext uri="{BB962C8B-B14F-4D97-AF65-F5344CB8AC3E}">
        <p14:creationId xmlns:p14="http://schemas.microsoft.com/office/powerpoint/2010/main" val="292744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9975" y="3640137"/>
            <a:ext cx="8553450" cy="3265487"/>
          </a:xfrm>
        </p:spPr>
        <p:txBody>
          <a:bodyPr/>
          <a:lstStyle/>
          <a:p>
            <a:r>
              <a:rPr lang="en-GB" sz="1400" dirty="0">
                <a:latin typeface="Arial" panose="020B0604020202020204" pitchFamily="34" charset="0"/>
                <a:cs typeface="Arial" panose="020B0604020202020204" pitchFamily="34" charset="0"/>
              </a:rPr>
              <a:t>Many enslaved Africans worked on plantations growing crops such as sugar, rice and cotton. Life on the plantations was very hard and a third of all enslaved Africans died in their first three years in the Caribbean. Punishments were common – people were whipped, tortured and sometimes branded with hot irons.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Many African people tried to escape slavery; some were successful but those who were caught were punished even more.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spite of this, African people in the Americas kept aspects of their culture, spirit and determination alive.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The natural historian Hans Sloane wrote:</a:t>
            </a:r>
          </a:p>
          <a:p>
            <a:r>
              <a:rPr lang="en-GB" sz="1400" dirty="0">
                <a:latin typeface="Arial" panose="020B0604020202020204" pitchFamily="34" charset="0"/>
                <a:cs typeface="Arial" panose="020B0604020202020204" pitchFamily="34" charset="0"/>
              </a:rPr>
              <a:t>‘For Negligence, they are usually whipt by the Overseers with Lance-wood switches, till they be bloody, and several of the Switches broken… After they are </a:t>
            </a:r>
            <a:r>
              <a:rPr lang="en-GB" sz="1400" dirty="0" err="1">
                <a:latin typeface="Arial" panose="020B0604020202020204" pitchFamily="34" charset="0"/>
                <a:cs typeface="Arial" panose="020B0604020202020204" pitchFamily="34" charset="0"/>
              </a:rPr>
              <a:t>whip’d</a:t>
            </a:r>
            <a:r>
              <a:rPr lang="en-GB" sz="1400" dirty="0">
                <a:latin typeface="Arial" panose="020B0604020202020204" pitchFamily="34" charset="0"/>
                <a:cs typeface="Arial" panose="020B0604020202020204" pitchFamily="34" charset="0"/>
              </a:rPr>
              <a:t> till they are Raw, some put on their Skins Pepper and Salt to make them smart; at other times their Masters will drop melted Wax on their Skins.’</a:t>
            </a:r>
          </a:p>
        </p:txBody>
      </p:sp>
      <p:sp>
        <p:nvSpPr>
          <p:cNvPr id="4" name="Slide Number Placeholder 3"/>
          <p:cNvSpPr>
            <a:spLocks noGrp="1"/>
          </p:cNvSpPr>
          <p:nvPr>
            <p:ph type="sldNum" sz="quarter" idx="5"/>
          </p:nvPr>
        </p:nvSpPr>
        <p:spPr/>
        <p:txBody>
          <a:bodyPr/>
          <a:lstStyle/>
          <a:p>
            <a:fld id="{AD21D737-933D-4226-9DF9-725D1E52F0E1}" type="slidenum">
              <a:rPr lang="en-GB" smtClean="0"/>
              <a:t>7</a:t>
            </a:fld>
            <a:endParaRPr lang="en-GB"/>
          </a:p>
        </p:txBody>
      </p:sp>
    </p:spTree>
    <p:extLst>
      <p:ext uri="{BB962C8B-B14F-4D97-AF65-F5344CB8AC3E}">
        <p14:creationId xmlns:p14="http://schemas.microsoft.com/office/powerpoint/2010/main" val="179307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dirty="0">
                <a:latin typeface="Arial" panose="020B0604020202020204" pitchFamily="34" charset="0"/>
                <a:cs typeface="Arial" panose="020B0604020202020204" pitchFamily="34" charset="0"/>
              </a:rPr>
              <a:t>Many African as well as European people campaigned to end slavery.</a:t>
            </a:r>
          </a:p>
          <a:p>
            <a:pPr algn="l"/>
            <a:endParaRPr lang="en-GB" sz="140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Europeans typically showed Africans begging to be released, but in reality many Africans actively resisted slavery. They poisoned those who enslaved them and fought against them. A group of escaped enslaved Africans called Maroons were particularly successful at fighting slavery.</a:t>
            </a:r>
          </a:p>
          <a:p>
            <a:pPr algn="l"/>
            <a:endParaRPr lang="en-GB" sz="1400" b="0" i="0" u="none" strike="noStrike" baseline="0" dirty="0">
              <a:latin typeface="Arial" panose="020B0604020202020204" pitchFamily="34" charset="0"/>
              <a:cs typeface="Arial" panose="020B0604020202020204" pitchFamily="34" charset="0"/>
            </a:endParaRPr>
          </a:p>
          <a:p>
            <a:pPr algn="l"/>
            <a:r>
              <a:rPr lang="en-GB" sz="1400" b="0" i="0" u="none" strike="noStrike" baseline="0" dirty="0">
                <a:latin typeface="Arial" panose="020B0604020202020204" pitchFamily="34" charset="0"/>
                <a:cs typeface="Arial" panose="020B0604020202020204" pitchFamily="34" charset="0"/>
              </a:rPr>
              <a:t>Slavery only ended in the Americas at the end of the 1800s; but racial inequalities continue to the present day. Forms of slavery still exist in different parts of the world today.</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D21D737-933D-4226-9DF9-725D1E52F0E1}" type="slidenum">
              <a:rPr lang="en-GB" smtClean="0"/>
              <a:t>8</a:t>
            </a:fld>
            <a:endParaRPr lang="en-GB"/>
          </a:p>
        </p:txBody>
      </p:sp>
    </p:spTree>
    <p:extLst>
      <p:ext uri="{BB962C8B-B14F-4D97-AF65-F5344CB8AC3E}">
        <p14:creationId xmlns:p14="http://schemas.microsoft.com/office/powerpoint/2010/main" val="15693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Enslaved Africans were woken at 4.00am, and often worked from 6 in the morning until 6 at night; six days a week.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food given to enslaved Africans varied from place to place and over time but was very basic. The ration was usually about 1.36 kilograms (three pounds) of dried meat and a ‘peck’ of corn (which is about six kilograms) for an adult for a week, and it was given out on Sundays.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Solomon Northrup who was enslaved in America wrote:</a:t>
            </a:r>
          </a:p>
          <a:p>
            <a:r>
              <a:rPr lang="en-GB" sz="1400" dirty="0">
                <a:latin typeface="Arial" panose="020B0604020202020204" pitchFamily="34" charset="0"/>
                <a:cs typeface="Arial" panose="020B0604020202020204" pitchFamily="34" charset="0"/>
              </a:rPr>
              <a:t>‘All that is allowed them is corn and bacon, which is given out at the corncrib and smoke-house every Sunday morning. Each one receives, as his weekly allowance, three and a half pounds of bacon, and corn enough to make a peck of meal. That is all – no tea, coffee, sugar, and with the exception of a very scanty</a:t>
            </a:r>
          </a:p>
          <a:p>
            <a:r>
              <a:rPr lang="en-GB" sz="1400" dirty="0">
                <a:latin typeface="Arial" panose="020B0604020202020204" pitchFamily="34" charset="0"/>
                <a:cs typeface="Arial" panose="020B0604020202020204" pitchFamily="34" charset="0"/>
              </a:rPr>
              <a:t>sprinkling now and then, no salt…’</a:t>
            </a:r>
          </a:p>
        </p:txBody>
      </p:sp>
      <p:sp>
        <p:nvSpPr>
          <p:cNvPr id="4" name="Slide Number Placeholder 3"/>
          <p:cNvSpPr>
            <a:spLocks noGrp="1"/>
          </p:cNvSpPr>
          <p:nvPr>
            <p:ph type="sldNum" sz="quarter" idx="5"/>
          </p:nvPr>
        </p:nvSpPr>
        <p:spPr/>
        <p:txBody>
          <a:bodyPr/>
          <a:lstStyle/>
          <a:p>
            <a:fld id="{AD21D737-933D-4226-9DF9-725D1E52F0E1}" type="slidenum">
              <a:rPr lang="en-GB" smtClean="0"/>
              <a:t>9</a:t>
            </a:fld>
            <a:endParaRPr lang="en-GB"/>
          </a:p>
        </p:txBody>
      </p:sp>
    </p:spTree>
    <p:extLst>
      <p:ext uri="{BB962C8B-B14F-4D97-AF65-F5344CB8AC3E}">
        <p14:creationId xmlns:p14="http://schemas.microsoft.com/office/powerpoint/2010/main" val="259550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A7023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A70230"/>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A7023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3196" y="457207"/>
            <a:ext cx="2088514" cy="977900"/>
          </a:xfrm>
          <a:custGeom>
            <a:avLst/>
            <a:gdLst/>
            <a:ahLst/>
            <a:cxnLst/>
            <a:rect l="l" t="t" r="r" b="b"/>
            <a:pathLst>
              <a:path w="2088514" h="977900">
                <a:moveTo>
                  <a:pt x="278714" y="0"/>
                </a:moveTo>
                <a:lnTo>
                  <a:pt x="0" y="0"/>
                </a:lnTo>
                <a:lnTo>
                  <a:pt x="0" y="746467"/>
                </a:lnTo>
                <a:lnTo>
                  <a:pt x="1489" y="790054"/>
                </a:lnTo>
                <a:lnTo>
                  <a:pt x="21791" y="867726"/>
                </a:lnTo>
                <a:lnTo>
                  <a:pt x="46286" y="905273"/>
                </a:lnTo>
                <a:lnTo>
                  <a:pt x="79595" y="934813"/>
                </a:lnTo>
                <a:lnTo>
                  <a:pt x="121552" y="956152"/>
                </a:lnTo>
                <a:lnTo>
                  <a:pt x="171990" y="969097"/>
                </a:lnTo>
                <a:lnTo>
                  <a:pt x="230746" y="973454"/>
                </a:lnTo>
                <a:lnTo>
                  <a:pt x="272440" y="973454"/>
                </a:lnTo>
                <a:lnTo>
                  <a:pt x="272440" y="930198"/>
                </a:lnTo>
                <a:lnTo>
                  <a:pt x="218211" y="930198"/>
                </a:lnTo>
                <a:lnTo>
                  <a:pt x="169274" y="925557"/>
                </a:lnTo>
                <a:lnTo>
                  <a:pt x="127754" y="911734"/>
                </a:lnTo>
                <a:lnTo>
                  <a:pt x="94148" y="888880"/>
                </a:lnTo>
                <a:lnTo>
                  <a:pt x="68953" y="857147"/>
                </a:lnTo>
                <a:lnTo>
                  <a:pt x="52666" y="816686"/>
                </a:lnTo>
                <a:lnTo>
                  <a:pt x="46189" y="766385"/>
                </a:lnTo>
                <a:lnTo>
                  <a:pt x="45770" y="45770"/>
                </a:lnTo>
                <a:lnTo>
                  <a:pt x="309879" y="45770"/>
                </a:lnTo>
                <a:lnTo>
                  <a:pt x="278714" y="0"/>
                </a:lnTo>
                <a:close/>
              </a:path>
              <a:path w="2088514" h="977900">
                <a:moveTo>
                  <a:pt x="328224" y="548639"/>
                </a:moveTo>
                <a:lnTo>
                  <a:pt x="272440" y="548639"/>
                </a:lnTo>
                <a:lnTo>
                  <a:pt x="561187" y="973454"/>
                </a:lnTo>
                <a:lnTo>
                  <a:pt x="836129" y="973454"/>
                </a:lnTo>
                <a:lnTo>
                  <a:pt x="836129" y="927684"/>
                </a:lnTo>
                <a:lnTo>
                  <a:pt x="585635" y="927684"/>
                </a:lnTo>
                <a:lnTo>
                  <a:pt x="328224" y="548639"/>
                </a:lnTo>
                <a:close/>
              </a:path>
              <a:path w="2088514" h="977900">
                <a:moveTo>
                  <a:pt x="226669" y="399097"/>
                </a:moveTo>
                <a:lnTo>
                  <a:pt x="226669" y="930198"/>
                </a:lnTo>
                <a:lnTo>
                  <a:pt x="272440" y="930198"/>
                </a:lnTo>
                <a:lnTo>
                  <a:pt x="272440" y="548639"/>
                </a:lnTo>
                <a:lnTo>
                  <a:pt x="328224" y="548639"/>
                </a:lnTo>
                <a:lnTo>
                  <a:pt x="226669" y="399097"/>
                </a:lnTo>
                <a:close/>
              </a:path>
              <a:path w="2088514" h="977900">
                <a:moveTo>
                  <a:pt x="761756" y="43268"/>
                </a:moveTo>
                <a:lnTo>
                  <a:pt x="617943" y="43268"/>
                </a:lnTo>
                <a:lnTo>
                  <a:pt x="666874" y="47907"/>
                </a:lnTo>
                <a:lnTo>
                  <a:pt x="708389" y="61724"/>
                </a:lnTo>
                <a:lnTo>
                  <a:pt x="741989" y="84570"/>
                </a:lnTo>
                <a:lnTo>
                  <a:pt x="767176" y="116297"/>
                </a:lnTo>
                <a:lnTo>
                  <a:pt x="783450" y="156756"/>
                </a:lnTo>
                <a:lnTo>
                  <a:pt x="789942" y="207062"/>
                </a:lnTo>
                <a:lnTo>
                  <a:pt x="790359" y="927684"/>
                </a:lnTo>
                <a:lnTo>
                  <a:pt x="836129" y="927684"/>
                </a:lnTo>
                <a:lnTo>
                  <a:pt x="836129" y="226974"/>
                </a:lnTo>
                <a:lnTo>
                  <a:pt x="835767" y="203309"/>
                </a:lnTo>
                <a:lnTo>
                  <a:pt x="829868" y="151117"/>
                </a:lnTo>
                <a:lnTo>
                  <a:pt x="814346" y="105739"/>
                </a:lnTo>
                <a:lnTo>
                  <a:pt x="789847" y="68183"/>
                </a:lnTo>
                <a:lnTo>
                  <a:pt x="761756" y="43268"/>
                </a:lnTo>
                <a:close/>
              </a:path>
              <a:path w="2088514" h="977900">
                <a:moveTo>
                  <a:pt x="309879" y="45770"/>
                </a:moveTo>
                <a:lnTo>
                  <a:pt x="253936" y="45770"/>
                </a:lnTo>
                <a:lnTo>
                  <a:pt x="609460" y="567131"/>
                </a:lnTo>
                <a:lnTo>
                  <a:pt x="609460" y="418541"/>
                </a:lnTo>
                <a:lnTo>
                  <a:pt x="563702" y="418541"/>
                </a:lnTo>
                <a:lnTo>
                  <a:pt x="309879" y="45770"/>
                </a:lnTo>
                <a:close/>
              </a:path>
              <a:path w="2088514" h="977900">
                <a:moveTo>
                  <a:pt x="605396" y="0"/>
                </a:moveTo>
                <a:lnTo>
                  <a:pt x="563702" y="0"/>
                </a:lnTo>
                <a:lnTo>
                  <a:pt x="563702" y="418541"/>
                </a:lnTo>
                <a:lnTo>
                  <a:pt x="609460" y="418541"/>
                </a:lnTo>
                <a:lnTo>
                  <a:pt x="609460" y="43268"/>
                </a:lnTo>
                <a:lnTo>
                  <a:pt x="761756" y="43268"/>
                </a:lnTo>
                <a:lnTo>
                  <a:pt x="756537" y="38639"/>
                </a:lnTo>
                <a:lnTo>
                  <a:pt x="714581" y="17300"/>
                </a:lnTo>
                <a:lnTo>
                  <a:pt x="664146" y="4357"/>
                </a:lnTo>
                <a:lnTo>
                  <a:pt x="605396" y="0"/>
                </a:lnTo>
                <a:close/>
              </a:path>
              <a:path w="2088514" h="977900">
                <a:moveTo>
                  <a:pt x="1628673" y="530136"/>
                </a:moveTo>
                <a:lnTo>
                  <a:pt x="1589122" y="536985"/>
                </a:lnTo>
                <a:lnTo>
                  <a:pt x="1561707" y="556712"/>
                </a:lnTo>
                <a:lnTo>
                  <a:pt x="1545754" y="588080"/>
                </a:lnTo>
                <a:lnTo>
                  <a:pt x="1540586" y="629856"/>
                </a:lnTo>
                <a:lnTo>
                  <a:pt x="1545754" y="671602"/>
                </a:lnTo>
                <a:lnTo>
                  <a:pt x="1561707" y="702956"/>
                </a:lnTo>
                <a:lnTo>
                  <a:pt x="1589122" y="722677"/>
                </a:lnTo>
                <a:lnTo>
                  <a:pt x="1628673" y="729526"/>
                </a:lnTo>
                <a:lnTo>
                  <a:pt x="1668234" y="722677"/>
                </a:lnTo>
                <a:lnTo>
                  <a:pt x="1695648" y="702956"/>
                </a:lnTo>
                <a:lnTo>
                  <a:pt x="1701739" y="690981"/>
                </a:lnTo>
                <a:lnTo>
                  <a:pt x="1628673" y="690981"/>
                </a:lnTo>
                <a:lnTo>
                  <a:pt x="1610989" y="687113"/>
                </a:lnTo>
                <a:lnTo>
                  <a:pt x="1599599" y="675573"/>
                </a:lnTo>
                <a:lnTo>
                  <a:pt x="1593501" y="656455"/>
                </a:lnTo>
                <a:lnTo>
                  <a:pt x="1591691" y="629856"/>
                </a:lnTo>
                <a:lnTo>
                  <a:pt x="1593501" y="603231"/>
                </a:lnTo>
                <a:lnTo>
                  <a:pt x="1599599" y="584107"/>
                </a:lnTo>
                <a:lnTo>
                  <a:pt x="1610989" y="572570"/>
                </a:lnTo>
                <a:lnTo>
                  <a:pt x="1628673" y="568705"/>
                </a:lnTo>
                <a:lnTo>
                  <a:pt x="1701746" y="568705"/>
                </a:lnTo>
                <a:lnTo>
                  <a:pt x="1695648" y="556712"/>
                </a:lnTo>
                <a:lnTo>
                  <a:pt x="1668234" y="536985"/>
                </a:lnTo>
                <a:lnTo>
                  <a:pt x="1628673" y="530136"/>
                </a:lnTo>
                <a:close/>
              </a:path>
              <a:path w="2088514" h="977900">
                <a:moveTo>
                  <a:pt x="1701746" y="568705"/>
                </a:moveTo>
                <a:lnTo>
                  <a:pt x="1628673" y="568705"/>
                </a:lnTo>
                <a:lnTo>
                  <a:pt x="1646360" y="572570"/>
                </a:lnTo>
                <a:lnTo>
                  <a:pt x="1657759" y="584107"/>
                </a:lnTo>
                <a:lnTo>
                  <a:pt x="1663867" y="603231"/>
                </a:lnTo>
                <a:lnTo>
                  <a:pt x="1665681" y="629856"/>
                </a:lnTo>
                <a:lnTo>
                  <a:pt x="1663867" y="656455"/>
                </a:lnTo>
                <a:lnTo>
                  <a:pt x="1657759" y="675573"/>
                </a:lnTo>
                <a:lnTo>
                  <a:pt x="1646360" y="687113"/>
                </a:lnTo>
                <a:lnTo>
                  <a:pt x="1628673" y="690981"/>
                </a:lnTo>
                <a:lnTo>
                  <a:pt x="1701739" y="690981"/>
                </a:lnTo>
                <a:lnTo>
                  <a:pt x="1711596" y="671602"/>
                </a:lnTo>
                <a:lnTo>
                  <a:pt x="1716760" y="629856"/>
                </a:lnTo>
                <a:lnTo>
                  <a:pt x="1711596" y="588080"/>
                </a:lnTo>
                <a:lnTo>
                  <a:pt x="1701746" y="568705"/>
                </a:lnTo>
                <a:close/>
              </a:path>
              <a:path w="2088514" h="977900">
                <a:moveTo>
                  <a:pt x="1871981" y="653046"/>
                </a:moveTo>
                <a:lnTo>
                  <a:pt x="1822107" y="653046"/>
                </a:lnTo>
                <a:lnTo>
                  <a:pt x="1845945" y="701954"/>
                </a:lnTo>
                <a:lnTo>
                  <a:pt x="1851995" y="712217"/>
                </a:lnTo>
                <a:lnTo>
                  <a:pt x="1860215" y="720134"/>
                </a:lnTo>
                <a:lnTo>
                  <a:pt x="1871960" y="725232"/>
                </a:lnTo>
                <a:lnTo>
                  <a:pt x="1888591" y="727036"/>
                </a:lnTo>
                <a:lnTo>
                  <a:pt x="1895182" y="727036"/>
                </a:lnTo>
                <a:lnTo>
                  <a:pt x="1902688" y="726427"/>
                </a:lnTo>
                <a:lnTo>
                  <a:pt x="1911489" y="725131"/>
                </a:lnTo>
                <a:lnTo>
                  <a:pt x="1871981" y="653046"/>
                </a:lnTo>
                <a:close/>
              </a:path>
              <a:path w="2088514" h="977900">
                <a:moveTo>
                  <a:pt x="1828393" y="534530"/>
                </a:moveTo>
                <a:lnTo>
                  <a:pt x="1749361" y="534530"/>
                </a:lnTo>
                <a:lnTo>
                  <a:pt x="1749361" y="725131"/>
                </a:lnTo>
                <a:lnTo>
                  <a:pt x="1798307" y="725131"/>
                </a:lnTo>
                <a:lnTo>
                  <a:pt x="1798307" y="653046"/>
                </a:lnTo>
                <a:lnTo>
                  <a:pt x="1871981" y="653046"/>
                </a:lnTo>
                <a:lnTo>
                  <a:pt x="1868195" y="646137"/>
                </a:lnTo>
                <a:lnTo>
                  <a:pt x="1882591" y="637318"/>
                </a:lnTo>
                <a:lnTo>
                  <a:pt x="1892544" y="625819"/>
                </a:lnTo>
                <a:lnTo>
                  <a:pt x="1896120" y="616991"/>
                </a:lnTo>
                <a:lnTo>
                  <a:pt x="1798307" y="616991"/>
                </a:lnTo>
                <a:lnTo>
                  <a:pt x="1798307" y="571499"/>
                </a:lnTo>
                <a:lnTo>
                  <a:pt x="1896012" y="571499"/>
                </a:lnTo>
                <a:lnTo>
                  <a:pt x="1895714" y="569859"/>
                </a:lnTo>
                <a:lnTo>
                  <a:pt x="1882278" y="550951"/>
                </a:lnTo>
                <a:lnTo>
                  <a:pt x="1859847" y="538815"/>
                </a:lnTo>
                <a:lnTo>
                  <a:pt x="1828393" y="534530"/>
                </a:lnTo>
                <a:close/>
              </a:path>
              <a:path w="2088514" h="977900">
                <a:moveTo>
                  <a:pt x="1963204" y="534530"/>
                </a:moveTo>
                <a:lnTo>
                  <a:pt x="1909889" y="534530"/>
                </a:lnTo>
                <a:lnTo>
                  <a:pt x="1974811" y="661809"/>
                </a:lnTo>
                <a:lnTo>
                  <a:pt x="1974811" y="725131"/>
                </a:lnTo>
                <a:lnTo>
                  <a:pt x="2023084" y="725131"/>
                </a:lnTo>
                <a:lnTo>
                  <a:pt x="2023084" y="661809"/>
                </a:lnTo>
                <a:lnTo>
                  <a:pt x="2046593" y="615721"/>
                </a:lnTo>
                <a:lnTo>
                  <a:pt x="1998624" y="615721"/>
                </a:lnTo>
                <a:lnTo>
                  <a:pt x="1963204" y="534530"/>
                </a:lnTo>
                <a:close/>
              </a:path>
              <a:path w="2088514" h="977900">
                <a:moveTo>
                  <a:pt x="1896012" y="571499"/>
                </a:moveTo>
                <a:lnTo>
                  <a:pt x="1824647" y="571499"/>
                </a:lnTo>
                <a:lnTo>
                  <a:pt x="1836987" y="573255"/>
                </a:lnTo>
                <a:lnTo>
                  <a:pt x="1845229" y="578013"/>
                </a:lnTo>
                <a:lnTo>
                  <a:pt x="1849834" y="585007"/>
                </a:lnTo>
                <a:lnTo>
                  <a:pt x="1851266" y="593470"/>
                </a:lnTo>
                <a:lnTo>
                  <a:pt x="1850025" y="602177"/>
                </a:lnTo>
                <a:lnTo>
                  <a:pt x="1845787" y="609703"/>
                </a:lnTo>
                <a:lnTo>
                  <a:pt x="1837780" y="614993"/>
                </a:lnTo>
                <a:lnTo>
                  <a:pt x="1825231" y="616991"/>
                </a:lnTo>
                <a:lnTo>
                  <a:pt x="1896120" y="616991"/>
                </a:lnTo>
                <a:lnTo>
                  <a:pt x="1898320" y="611560"/>
                </a:lnTo>
                <a:lnTo>
                  <a:pt x="1900186" y="594461"/>
                </a:lnTo>
                <a:lnTo>
                  <a:pt x="1896012" y="571499"/>
                </a:lnTo>
                <a:close/>
              </a:path>
              <a:path w="2088514" h="977900">
                <a:moveTo>
                  <a:pt x="2088007" y="534530"/>
                </a:moveTo>
                <a:lnTo>
                  <a:pt x="2034692" y="534530"/>
                </a:lnTo>
                <a:lnTo>
                  <a:pt x="1999272" y="615721"/>
                </a:lnTo>
                <a:lnTo>
                  <a:pt x="2046593" y="615721"/>
                </a:lnTo>
                <a:lnTo>
                  <a:pt x="2088007" y="534530"/>
                </a:lnTo>
                <a:close/>
              </a:path>
              <a:path w="2088514" h="977900">
                <a:moveTo>
                  <a:pt x="1731988" y="403478"/>
                </a:moveTo>
                <a:lnTo>
                  <a:pt x="1684807" y="403478"/>
                </a:lnTo>
                <a:lnTo>
                  <a:pt x="1703285" y="452081"/>
                </a:lnTo>
                <a:lnTo>
                  <a:pt x="1708311" y="462696"/>
                </a:lnTo>
                <a:lnTo>
                  <a:pt x="1715247" y="470460"/>
                </a:lnTo>
                <a:lnTo>
                  <a:pt x="1726001" y="475225"/>
                </a:lnTo>
                <a:lnTo>
                  <a:pt x="1742478" y="476846"/>
                </a:lnTo>
                <a:lnTo>
                  <a:pt x="1748142" y="476846"/>
                </a:lnTo>
                <a:lnTo>
                  <a:pt x="1754720" y="476529"/>
                </a:lnTo>
                <a:lnTo>
                  <a:pt x="1762569" y="475589"/>
                </a:lnTo>
                <a:lnTo>
                  <a:pt x="1731988" y="403478"/>
                </a:lnTo>
                <a:close/>
              </a:path>
              <a:path w="2088514" h="977900">
                <a:moveTo>
                  <a:pt x="1690141" y="284975"/>
                </a:moveTo>
                <a:lnTo>
                  <a:pt x="1615528" y="284975"/>
                </a:lnTo>
                <a:lnTo>
                  <a:pt x="1615528" y="475589"/>
                </a:lnTo>
                <a:lnTo>
                  <a:pt x="1663204" y="475589"/>
                </a:lnTo>
                <a:lnTo>
                  <a:pt x="1663204" y="403478"/>
                </a:lnTo>
                <a:lnTo>
                  <a:pt x="1731988" y="403478"/>
                </a:lnTo>
                <a:lnTo>
                  <a:pt x="1729333" y="397217"/>
                </a:lnTo>
                <a:lnTo>
                  <a:pt x="1743417" y="388868"/>
                </a:lnTo>
                <a:lnTo>
                  <a:pt x="1753625" y="377196"/>
                </a:lnTo>
                <a:lnTo>
                  <a:pt x="1757757" y="367436"/>
                </a:lnTo>
                <a:lnTo>
                  <a:pt x="1663204" y="367436"/>
                </a:lnTo>
                <a:lnTo>
                  <a:pt x="1663204" y="321983"/>
                </a:lnTo>
                <a:lnTo>
                  <a:pt x="1757741" y="321983"/>
                </a:lnTo>
                <a:lnTo>
                  <a:pt x="1757460" y="320427"/>
                </a:lnTo>
                <a:lnTo>
                  <a:pt x="1744021" y="301439"/>
                </a:lnTo>
                <a:lnTo>
                  <a:pt x="1721590" y="289268"/>
                </a:lnTo>
                <a:lnTo>
                  <a:pt x="1690141" y="284975"/>
                </a:lnTo>
                <a:close/>
              </a:path>
              <a:path w="2088514" h="977900">
                <a:moveTo>
                  <a:pt x="1757741" y="321983"/>
                </a:moveTo>
                <a:lnTo>
                  <a:pt x="1687626" y="321983"/>
                </a:lnTo>
                <a:lnTo>
                  <a:pt x="1699998" y="323735"/>
                </a:lnTo>
                <a:lnTo>
                  <a:pt x="1708245" y="328483"/>
                </a:lnTo>
                <a:lnTo>
                  <a:pt x="1712844" y="335468"/>
                </a:lnTo>
                <a:lnTo>
                  <a:pt x="1714271" y="343928"/>
                </a:lnTo>
                <a:lnTo>
                  <a:pt x="1713027" y="352622"/>
                </a:lnTo>
                <a:lnTo>
                  <a:pt x="1708788" y="360145"/>
                </a:lnTo>
                <a:lnTo>
                  <a:pt x="1700791" y="365436"/>
                </a:lnTo>
                <a:lnTo>
                  <a:pt x="1688274" y="367436"/>
                </a:lnTo>
                <a:lnTo>
                  <a:pt x="1757757" y="367436"/>
                </a:lnTo>
                <a:lnTo>
                  <a:pt x="1759837" y="362524"/>
                </a:lnTo>
                <a:lnTo>
                  <a:pt x="1761934" y="345173"/>
                </a:lnTo>
                <a:lnTo>
                  <a:pt x="1757741" y="321983"/>
                </a:lnTo>
                <a:close/>
              </a:path>
              <a:path w="2088514" h="977900">
                <a:moveTo>
                  <a:pt x="958723" y="284975"/>
                </a:moveTo>
                <a:lnTo>
                  <a:pt x="936459" y="284975"/>
                </a:lnTo>
                <a:lnTo>
                  <a:pt x="936459" y="475589"/>
                </a:lnTo>
                <a:lnTo>
                  <a:pt x="980351" y="475589"/>
                </a:lnTo>
                <a:lnTo>
                  <a:pt x="980351" y="356768"/>
                </a:lnTo>
                <a:lnTo>
                  <a:pt x="1024352" y="356768"/>
                </a:lnTo>
                <a:lnTo>
                  <a:pt x="997597" y="311632"/>
                </a:lnTo>
                <a:lnTo>
                  <a:pt x="970967" y="286184"/>
                </a:lnTo>
                <a:lnTo>
                  <a:pt x="958723" y="284975"/>
                </a:lnTo>
                <a:close/>
              </a:path>
              <a:path w="2088514" h="977900">
                <a:moveTo>
                  <a:pt x="1024352" y="356768"/>
                </a:moveTo>
                <a:lnTo>
                  <a:pt x="980973" y="356768"/>
                </a:lnTo>
                <a:lnTo>
                  <a:pt x="985992" y="369200"/>
                </a:lnTo>
                <a:lnTo>
                  <a:pt x="1008570" y="412889"/>
                </a:lnTo>
                <a:lnTo>
                  <a:pt x="1032078" y="452081"/>
                </a:lnTo>
                <a:lnTo>
                  <a:pt x="1069390" y="475589"/>
                </a:lnTo>
                <a:lnTo>
                  <a:pt x="1090079" y="475589"/>
                </a:lnTo>
                <a:lnTo>
                  <a:pt x="1090079" y="402234"/>
                </a:lnTo>
                <a:lnTo>
                  <a:pt x="1045552" y="402234"/>
                </a:lnTo>
                <a:lnTo>
                  <a:pt x="1040735" y="390185"/>
                </a:lnTo>
                <a:lnTo>
                  <a:pt x="1034503" y="376369"/>
                </a:lnTo>
                <a:lnTo>
                  <a:pt x="1027214" y="361845"/>
                </a:lnTo>
                <a:lnTo>
                  <a:pt x="1024352" y="356768"/>
                </a:lnTo>
                <a:close/>
              </a:path>
              <a:path w="2088514" h="977900">
                <a:moveTo>
                  <a:pt x="1090079" y="284975"/>
                </a:moveTo>
                <a:lnTo>
                  <a:pt x="1046187" y="284975"/>
                </a:lnTo>
                <a:lnTo>
                  <a:pt x="1046187" y="402234"/>
                </a:lnTo>
                <a:lnTo>
                  <a:pt x="1090079" y="402234"/>
                </a:lnTo>
                <a:lnTo>
                  <a:pt x="1090079" y="284975"/>
                </a:lnTo>
                <a:close/>
              </a:path>
              <a:path w="2088514" h="977900">
                <a:moveTo>
                  <a:pt x="985354" y="534530"/>
                </a:moveTo>
                <a:lnTo>
                  <a:pt x="936459" y="534530"/>
                </a:lnTo>
                <a:lnTo>
                  <a:pt x="936459" y="725131"/>
                </a:lnTo>
                <a:lnTo>
                  <a:pt x="985354" y="725131"/>
                </a:lnTo>
                <a:lnTo>
                  <a:pt x="985354" y="645515"/>
                </a:lnTo>
                <a:lnTo>
                  <a:pt x="1099477" y="645515"/>
                </a:lnTo>
                <a:lnTo>
                  <a:pt x="1099477" y="608215"/>
                </a:lnTo>
                <a:lnTo>
                  <a:pt x="985354" y="608215"/>
                </a:lnTo>
                <a:lnTo>
                  <a:pt x="985354" y="534530"/>
                </a:lnTo>
                <a:close/>
              </a:path>
              <a:path w="2088514" h="977900">
                <a:moveTo>
                  <a:pt x="1099477" y="645515"/>
                </a:moveTo>
                <a:lnTo>
                  <a:pt x="1050569" y="645515"/>
                </a:lnTo>
                <a:lnTo>
                  <a:pt x="1050569" y="725131"/>
                </a:lnTo>
                <a:lnTo>
                  <a:pt x="1099477" y="725131"/>
                </a:lnTo>
                <a:lnTo>
                  <a:pt x="1099477" y="645515"/>
                </a:lnTo>
                <a:close/>
              </a:path>
              <a:path w="2088514" h="977900">
                <a:moveTo>
                  <a:pt x="1099477" y="534530"/>
                </a:moveTo>
                <a:lnTo>
                  <a:pt x="1050569" y="534530"/>
                </a:lnTo>
                <a:lnTo>
                  <a:pt x="1050569" y="608215"/>
                </a:lnTo>
                <a:lnTo>
                  <a:pt x="1099477" y="608215"/>
                </a:lnTo>
                <a:lnTo>
                  <a:pt x="1099477" y="534530"/>
                </a:lnTo>
                <a:close/>
              </a:path>
              <a:path w="2088514" h="977900">
                <a:moveTo>
                  <a:pt x="1227074" y="284975"/>
                </a:moveTo>
                <a:lnTo>
                  <a:pt x="1162507" y="284975"/>
                </a:lnTo>
                <a:lnTo>
                  <a:pt x="1113599" y="475589"/>
                </a:lnTo>
                <a:lnTo>
                  <a:pt x="1161554" y="475589"/>
                </a:lnTo>
                <a:lnTo>
                  <a:pt x="1168768" y="442366"/>
                </a:lnTo>
                <a:lnTo>
                  <a:pt x="1273161" y="442366"/>
                </a:lnTo>
                <a:lnTo>
                  <a:pt x="1262235" y="405053"/>
                </a:lnTo>
                <a:lnTo>
                  <a:pt x="1176909" y="405053"/>
                </a:lnTo>
                <a:lnTo>
                  <a:pt x="1195108" y="321030"/>
                </a:lnTo>
                <a:lnTo>
                  <a:pt x="1237631" y="321030"/>
                </a:lnTo>
                <a:lnTo>
                  <a:pt x="1227074" y="284975"/>
                </a:lnTo>
                <a:close/>
              </a:path>
              <a:path w="2088514" h="977900">
                <a:moveTo>
                  <a:pt x="1273161" y="442366"/>
                </a:moveTo>
                <a:lnTo>
                  <a:pt x="1225816" y="442366"/>
                </a:lnTo>
                <a:lnTo>
                  <a:pt x="1234300" y="475589"/>
                </a:lnTo>
                <a:lnTo>
                  <a:pt x="1282890" y="475589"/>
                </a:lnTo>
                <a:lnTo>
                  <a:pt x="1273161" y="442366"/>
                </a:lnTo>
                <a:close/>
              </a:path>
              <a:path w="2088514" h="977900">
                <a:moveTo>
                  <a:pt x="1366291" y="323532"/>
                </a:moveTo>
                <a:lnTo>
                  <a:pt x="1318628" y="323532"/>
                </a:lnTo>
                <a:lnTo>
                  <a:pt x="1318628" y="475589"/>
                </a:lnTo>
                <a:lnTo>
                  <a:pt x="1366291" y="475589"/>
                </a:lnTo>
                <a:lnTo>
                  <a:pt x="1366291" y="323532"/>
                </a:lnTo>
                <a:close/>
              </a:path>
              <a:path w="2088514" h="977900">
                <a:moveTo>
                  <a:pt x="1237631" y="321030"/>
                </a:moveTo>
                <a:lnTo>
                  <a:pt x="1195730" y="321030"/>
                </a:lnTo>
                <a:lnTo>
                  <a:pt x="1216431" y="405053"/>
                </a:lnTo>
                <a:lnTo>
                  <a:pt x="1262235" y="405053"/>
                </a:lnTo>
                <a:lnTo>
                  <a:pt x="1237631" y="321030"/>
                </a:lnTo>
                <a:close/>
              </a:path>
              <a:path w="2088514" h="977900">
                <a:moveTo>
                  <a:pt x="1413002" y="284975"/>
                </a:moveTo>
                <a:lnTo>
                  <a:pt x="1273797" y="284975"/>
                </a:lnTo>
                <a:lnTo>
                  <a:pt x="1273797" y="323532"/>
                </a:lnTo>
                <a:lnTo>
                  <a:pt x="1378826" y="323532"/>
                </a:lnTo>
                <a:lnTo>
                  <a:pt x="1395144" y="321838"/>
                </a:lnTo>
                <a:lnTo>
                  <a:pt x="1405672" y="316560"/>
                </a:lnTo>
                <a:lnTo>
                  <a:pt x="1411321" y="307405"/>
                </a:lnTo>
                <a:lnTo>
                  <a:pt x="1413002" y="294081"/>
                </a:lnTo>
                <a:lnTo>
                  <a:pt x="1413002" y="284975"/>
                </a:lnTo>
                <a:close/>
              </a:path>
              <a:path w="2088514" h="977900">
                <a:moveTo>
                  <a:pt x="1889848" y="284975"/>
                </a:moveTo>
                <a:lnTo>
                  <a:pt x="1825231" y="284975"/>
                </a:lnTo>
                <a:lnTo>
                  <a:pt x="1773821" y="475589"/>
                </a:lnTo>
                <a:lnTo>
                  <a:pt x="1821802" y="475589"/>
                </a:lnTo>
                <a:lnTo>
                  <a:pt x="1829333" y="442366"/>
                </a:lnTo>
                <a:lnTo>
                  <a:pt x="1933850" y="442366"/>
                </a:lnTo>
                <a:lnTo>
                  <a:pt x="1923418" y="405053"/>
                </a:lnTo>
                <a:lnTo>
                  <a:pt x="1838134" y="405053"/>
                </a:lnTo>
                <a:lnTo>
                  <a:pt x="1857222" y="321030"/>
                </a:lnTo>
                <a:lnTo>
                  <a:pt x="1899928" y="321030"/>
                </a:lnTo>
                <a:lnTo>
                  <a:pt x="1889848" y="284975"/>
                </a:lnTo>
                <a:close/>
              </a:path>
              <a:path w="2088514" h="977900">
                <a:moveTo>
                  <a:pt x="1933850" y="442366"/>
                </a:moveTo>
                <a:lnTo>
                  <a:pt x="1886724" y="442366"/>
                </a:lnTo>
                <a:lnTo>
                  <a:pt x="1894535" y="475589"/>
                </a:lnTo>
                <a:lnTo>
                  <a:pt x="1943138" y="475589"/>
                </a:lnTo>
                <a:lnTo>
                  <a:pt x="1933850" y="442366"/>
                </a:lnTo>
                <a:close/>
              </a:path>
              <a:path w="2088514" h="977900">
                <a:moveTo>
                  <a:pt x="1899928" y="321030"/>
                </a:moveTo>
                <a:lnTo>
                  <a:pt x="1857870" y="321030"/>
                </a:lnTo>
                <a:lnTo>
                  <a:pt x="1877593" y="405053"/>
                </a:lnTo>
                <a:lnTo>
                  <a:pt x="1923418" y="405053"/>
                </a:lnTo>
                <a:lnTo>
                  <a:pt x="1899928" y="321030"/>
                </a:lnTo>
                <a:close/>
              </a:path>
              <a:path w="2088514" h="977900">
                <a:moveTo>
                  <a:pt x="1442440" y="284975"/>
                </a:moveTo>
                <a:lnTo>
                  <a:pt x="1431188" y="284975"/>
                </a:lnTo>
                <a:lnTo>
                  <a:pt x="1431188" y="412889"/>
                </a:lnTo>
                <a:lnTo>
                  <a:pt x="1437375" y="445202"/>
                </a:lnTo>
                <a:lnTo>
                  <a:pt x="1453878" y="465845"/>
                </a:lnTo>
                <a:lnTo>
                  <a:pt x="1477613" y="476786"/>
                </a:lnTo>
                <a:lnTo>
                  <a:pt x="1505496" y="479996"/>
                </a:lnTo>
                <a:lnTo>
                  <a:pt x="1533363" y="476786"/>
                </a:lnTo>
                <a:lnTo>
                  <a:pt x="1557091" y="465845"/>
                </a:lnTo>
                <a:lnTo>
                  <a:pt x="1573592" y="445202"/>
                </a:lnTo>
                <a:lnTo>
                  <a:pt x="1574256" y="441731"/>
                </a:lnTo>
                <a:lnTo>
                  <a:pt x="1505496" y="441731"/>
                </a:lnTo>
                <a:lnTo>
                  <a:pt x="1493787" y="439939"/>
                </a:lnTo>
                <a:lnTo>
                  <a:pt x="1485461" y="434446"/>
                </a:lnTo>
                <a:lnTo>
                  <a:pt x="1480489" y="425073"/>
                </a:lnTo>
                <a:lnTo>
                  <a:pt x="1478838" y="411645"/>
                </a:lnTo>
                <a:lnTo>
                  <a:pt x="1478838" y="323240"/>
                </a:lnTo>
                <a:lnTo>
                  <a:pt x="1476989" y="306540"/>
                </a:lnTo>
                <a:lnTo>
                  <a:pt x="1470874" y="294578"/>
                </a:lnTo>
                <a:lnTo>
                  <a:pt x="1459641" y="287380"/>
                </a:lnTo>
                <a:lnTo>
                  <a:pt x="1442440" y="284975"/>
                </a:lnTo>
                <a:close/>
              </a:path>
              <a:path w="2088514" h="977900">
                <a:moveTo>
                  <a:pt x="1579778" y="284975"/>
                </a:moveTo>
                <a:lnTo>
                  <a:pt x="1532128" y="284975"/>
                </a:lnTo>
                <a:lnTo>
                  <a:pt x="1532128" y="411645"/>
                </a:lnTo>
                <a:lnTo>
                  <a:pt x="1530477" y="425073"/>
                </a:lnTo>
                <a:lnTo>
                  <a:pt x="1525508" y="434446"/>
                </a:lnTo>
                <a:lnTo>
                  <a:pt x="1517190" y="439939"/>
                </a:lnTo>
                <a:lnTo>
                  <a:pt x="1505496" y="441731"/>
                </a:lnTo>
                <a:lnTo>
                  <a:pt x="1574256" y="441731"/>
                </a:lnTo>
                <a:lnTo>
                  <a:pt x="1579778" y="412889"/>
                </a:lnTo>
                <a:lnTo>
                  <a:pt x="1579778" y="284975"/>
                </a:lnTo>
                <a:close/>
              </a:path>
              <a:path w="2088514" h="977900">
                <a:moveTo>
                  <a:pt x="1238694" y="670267"/>
                </a:moveTo>
                <a:lnTo>
                  <a:pt x="1218920" y="703173"/>
                </a:lnTo>
                <a:lnTo>
                  <a:pt x="1237162" y="715242"/>
                </a:lnTo>
                <a:lnTo>
                  <a:pt x="1256431" y="723417"/>
                </a:lnTo>
                <a:lnTo>
                  <a:pt x="1276465" y="728058"/>
                </a:lnTo>
                <a:lnTo>
                  <a:pt x="1297000" y="729526"/>
                </a:lnTo>
                <a:lnTo>
                  <a:pt x="1327703" y="725405"/>
                </a:lnTo>
                <a:lnTo>
                  <a:pt x="1352148" y="713497"/>
                </a:lnTo>
                <a:lnTo>
                  <a:pt x="1368303" y="694480"/>
                </a:lnTo>
                <a:lnTo>
                  <a:pt x="1368750" y="692530"/>
                </a:lnTo>
                <a:lnTo>
                  <a:pt x="1294815" y="692530"/>
                </a:lnTo>
                <a:lnTo>
                  <a:pt x="1278236" y="690640"/>
                </a:lnTo>
                <a:lnTo>
                  <a:pt x="1263102" y="685633"/>
                </a:lnTo>
                <a:lnTo>
                  <a:pt x="1249794" y="678509"/>
                </a:lnTo>
                <a:lnTo>
                  <a:pt x="1238694" y="670267"/>
                </a:lnTo>
                <a:close/>
              </a:path>
              <a:path w="2088514" h="977900">
                <a:moveTo>
                  <a:pt x="1298892" y="530136"/>
                </a:moveTo>
                <a:lnTo>
                  <a:pt x="1271979" y="533695"/>
                </a:lnTo>
                <a:lnTo>
                  <a:pt x="1249149" y="544512"/>
                </a:lnTo>
                <a:lnTo>
                  <a:pt x="1233316" y="562797"/>
                </a:lnTo>
                <a:lnTo>
                  <a:pt x="1227391" y="588759"/>
                </a:lnTo>
                <a:lnTo>
                  <a:pt x="1242968" y="625937"/>
                </a:lnTo>
                <a:lnTo>
                  <a:pt x="1277239" y="644220"/>
                </a:lnTo>
                <a:lnTo>
                  <a:pt x="1311509" y="656092"/>
                </a:lnTo>
                <a:lnTo>
                  <a:pt x="1327086" y="674039"/>
                </a:lnTo>
                <a:lnTo>
                  <a:pt x="1324555" y="682881"/>
                </a:lnTo>
                <a:lnTo>
                  <a:pt x="1317647" y="688576"/>
                </a:lnTo>
                <a:lnTo>
                  <a:pt x="1307391" y="691625"/>
                </a:lnTo>
                <a:lnTo>
                  <a:pt x="1294815" y="692530"/>
                </a:lnTo>
                <a:lnTo>
                  <a:pt x="1368750" y="692530"/>
                </a:lnTo>
                <a:lnTo>
                  <a:pt x="1374140" y="669035"/>
                </a:lnTo>
                <a:lnTo>
                  <a:pt x="1358556" y="631638"/>
                </a:lnTo>
                <a:lnTo>
                  <a:pt x="1324273" y="613194"/>
                </a:lnTo>
                <a:lnTo>
                  <a:pt x="1289990" y="601273"/>
                </a:lnTo>
                <a:lnTo>
                  <a:pt x="1274406" y="583450"/>
                </a:lnTo>
                <a:lnTo>
                  <a:pt x="1276027" y="576534"/>
                </a:lnTo>
                <a:lnTo>
                  <a:pt x="1280768" y="571409"/>
                </a:lnTo>
                <a:lnTo>
                  <a:pt x="1288449" y="568225"/>
                </a:lnTo>
                <a:lnTo>
                  <a:pt x="1298892" y="567131"/>
                </a:lnTo>
                <a:lnTo>
                  <a:pt x="1360491" y="567131"/>
                </a:lnTo>
                <a:lnTo>
                  <a:pt x="1367853" y="553338"/>
                </a:lnTo>
                <a:lnTo>
                  <a:pt x="1353456" y="543493"/>
                </a:lnTo>
                <a:lnTo>
                  <a:pt x="1337125" y="536208"/>
                </a:lnTo>
                <a:lnTo>
                  <a:pt x="1318918" y="531688"/>
                </a:lnTo>
                <a:lnTo>
                  <a:pt x="1298892" y="530136"/>
                </a:lnTo>
                <a:close/>
              </a:path>
              <a:path w="2088514" h="977900">
                <a:moveTo>
                  <a:pt x="1360491" y="567131"/>
                </a:moveTo>
                <a:lnTo>
                  <a:pt x="1298892" y="567131"/>
                </a:lnTo>
                <a:lnTo>
                  <a:pt x="1312513" y="568491"/>
                </a:lnTo>
                <a:lnTo>
                  <a:pt x="1325875" y="572352"/>
                </a:lnTo>
                <a:lnTo>
                  <a:pt x="1338592" y="578387"/>
                </a:lnTo>
                <a:lnTo>
                  <a:pt x="1350276" y="586270"/>
                </a:lnTo>
                <a:lnTo>
                  <a:pt x="1360491" y="567131"/>
                </a:lnTo>
                <a:close/>
              </a:path>
              <a:path w="2088514" h="977900">
                <a:moveTo>
                  <a:pt x="971270" y="782840"/>
                </a:moveTo>
                <a:lnTo>
                  <a:pt x="936459" y="782840"/>
                </a:lnTo>
                <a:lnTo>
                  <a:pt x="936459" y="973454"/>
                </a:lnTo>
                <a:lnTo>
                  <a:pt x="961847" y="973454"/>
                </a:lnTo>
                <a:lnTo>
                  <a:pt x="961847" y="814489"/>
                </a:lnTo>
                <a:lnTo>
                  <a:pt x="985047" y="814489"/>
                </a:lnTo>
                <a:lnTo>
                  <a:pt x="971270" y="782840"/>
                </a:lnTo>
                <a:close/>
              </a:path>
              <a:path w="2088514" h="977900">
                <a:moveTo>
                  <a:pt x="1115783" y="814489"/>
                </a:moveTo>
                <a:lnTo>
                  <a:pt x="1090383" y="814489"/>
                </a:lnTo>
                <a:lnTo>
                  <a:pt x="1090383" y="973454"/>
                </a:lnTo>
                <a:lnTo>
                  <a:pt x="1115783" y="973454"/>
                </a:lnTo>
                <a:lnTo>
                  <a:pt x="1115783" y="814489"/>
                </a:lnTo>
                <a:close/>
              </a:path>
              <a:path w="2088514" h="977900">
                <a:moveTo>
                  <a:pt x="985047" y="814489"/>
                </a:moveTo>
                <a:lnTo>
                  <a:pt x="962482" y="814489"/>
                </a:lnTo>
                <a:lnTo>
                  <a:pt x="964849" y="822589"/>
                </a:lnTo>
                <a:lnTo>
                  <a:pt x="968276" y="832750"/>
                </a:lnTo>
                <a:lnTo>
                  <a:pt x="972879" y="844908"/>
                </a:lnTo>
                <a:lnTo>
                  <a:pt x="978776" y="859002"/>
                </a:lnTo>
                <a:lnTo>
                  <a:pt x="1018590" y="948347"/>
                </a:lnTo>
                <a:lnTo>
                  <a:pt x="1033640" y="948347"/>
                </a:lnTo>
                <a:lnTo>
                  <a:pt x="1051229" y="908875"/>
                </a:lnTo>
                <a:lnTo>
                  <a:pt x="1026134" y="908875"/>
                </a:lnTo>
                <a:lnTo>
                  <a:pt x="985047" y="814489"/>
                </a:lnTo>
                <a:close/>
              </a:path>
              <a:path w="2088514" h="977900">
                <a:moveTo>
                  <a:pt x="1115783" y="782840"/>
                </a:moveTo>
                <a:lnTo>
                  <a:pt x="1080998" y="782840"/>
                </a:lnTo>
                <a:lnTo>
                  <a:pt x="1026134" y="908875"/>
                </a:lnTo>
                <a:lnTo>
                  <a:pt x="1051229" y="908875"/>
                </a:lnTo>
                <a:lnTo>
                  <a:pt x="1073454" y="859002"/>
                </a:lnTo>
                <a:lnTo>
                  <a:pt x="1079487" y="844908"/>
                </a:lnTo>
                <a:lnTo>
                  <a:pt x="1084081" y="832750"/>
                </a:lnTo>
                <a:lnTo>
                  <a:pt x="1087442" y="822589"/>
                </a:lnTo>
                <a:lnTo>
                  <a:pt x="1089774" y="814489"/>
                </a:lnTo>
                <a:lnTo>
                  <a:pt x="1115783" y="814489"/>
                </a:lnTo>
                <a:lnTo>
                  <a:pt x="1115783" y="782840"/>
                </a:lnTo>
                <a:close/>
              </a:path>
              <a:path w="2088514" h="977900">
                <a:moveTo>
                  <a:pt x="1484147" y="573100"/>
                </a:moveTo>
                <a:lnTo>
                  <a:pt x="1435239" y="573100"/>
                </a:lnTo>
                <a:lnTo>
                  <a:pt x="1435239" y="725131"/>
                </a:lnTo>
                <a:lnTo>
                  <a:pt x="1484147" y="725131"/>
                </a:lnTo>
                <a:lnTo>
                  <a:pt x="1484147" y="573100"/>
                </a:lnTo>
                <a:close/>
              </a:path>
              <a:path w="2088514" h="977900">
                <a:moveTo>
                  <a:pt x="1534020" y="534530"/>
                </a:moveTo>
                <a:lnTo>
                  <a:pt x="1387284" y="534530"/>
                </a:lnTo>
                <a:lnTo>
                  <a:pt x="1387284" y="573100"/>
                </a:lnTo>
                <a:lnTo>
                  <a:pt x="1499831" y="573100"/>
                </a:lnTo>
                <a:lnTo>
                  <a:pt x="1516157" y="571402"/>
                </a:lnTo>
                <a:lnTo>
                  <a:pt x="1526689" y="566116"/>
                </a:lnTo>
                <a:lnTo>
                  <a:pt x="1532339" y="556957"/>
                </a:lnTo>
                <a:lnTo>
                  <a:pt x="1534020" y="543636"/>
                </a:lnTo>
                <a:lnTo>
                  <a:pt x="1534020" y="534530"/>
                </a:lnTo>
                <a:close/>
              </a:path>
              <a:path w="2088514" h="977900">
                <a:moveTo>
                  <a:pt x="2012416" y="284975"/>
                </a:moveTo>
                <a:lnTo>
                  <a:pt x="1964753" y="284975"/>
                </a:lnTo>
                <a:lnTo>
                  <a:pt x="1964753" y="475589"/>
                </a:lnTo>
                <a:lnTo>
                  <a:pt x="2080463" y="475589"/>
                </a:lnTo>
                <a:lnTo>
                  <a:pt x="2080463" y="437032"/>
                </a:lnTo>
                <a:lnTo>
                  <a:pt x="2012416" y="437032"/>
                </a:lnTo>
                <a:lnTo>
                  <a:pt x="2012416" y="284975"/>
                </a:lnTo>
                <a:close/>
              </a:path>
              <a:path w="2088514" h="977900">
                <a:moveTo>
                  <a:pt x="1703933" y="782840"/>
                </a:moveTo>
                <a:lnTo>
                  <a:pt x="1678533" y="782840"/>
                </a:lnTo>
                <a:lnTo>
                  <a:pt x="1678533" y="909167"/>
                </a:lnTo>
                <a:lnTo>
                  <a:pt x="1684942" y="941187"/>
                </a:lnTo>
                <a:lnTo>
                  <a:pt x="1701579" y="962421"/>
                </a:lnTo>
                <a:lnTo>
                  <a:pt x="1724562" y="974193"/>
                </a:lnTo>
                <a:lnTo>
                  <a:pt x="1750009" y="977823"/>
                </a:lnTo>
                <a:lnTo>
                  <a:pt x="1775471" y="974193"/>
                </a:lnTo>
                <a:lnTo>
                  <a:pt x="1798453" y="962421"/>
                </a:lnTo>
                <a:lnTo>
                  <a:pt x="1803826" y="955560"/>
                </a:lnTo>
                <a:lnTo>
                  <a:pt x="1750009" y="955560"/>
                </a:lnTo>
                <a:lnTo>
                  <a:pt x="1732763" y="953100"/>
                </a:lnTo>
                <a:lnTo>
                  <a:pt x="1718041" y="945029"/>
                </a:lnTo>
                <a:lnTo>
                  <a:pt x="1707784" y="930314"/>
                </a:lnTo>
                <a:lnTo>
                  <a:pt x="1703933" y="907922"/>
                </a:lnTo>
                <a:lnTo>
                  <a:pt x="1703933" y="782840"/>
                </a:lnTo>
                <a:close/>
              </a:path>
              <a:path w="2088514" h="977900">
                <a:moveTo>
                  <a:pt x="1821484" y="782840"/>
                </a:moveTo>
                <a:lnTo>
                  <a:pt x="1816163" y="782840"/>
                </a:lnTo>
                <a:lnTo>
                  <a:pt x="1807081" y="784037"/>
                </a:lnTo>
                <a:lnTo>
                  <a:pt x="1800844" y="787731"/>
                </a:lnTo>
                <a:lnTo>
                  <a:pt x="1797250" y="794076"/>
                </a:lnTo>
                <a:lnTo>
                  <a:pt x="1796097" y="803224"/>
                </a:lnTo>
                <a:lnTo>
                  <a:pt x="1796097" y="907922"/>
                </a:lnTo>
                <a:lnTo>
                  <a:pt x="1792244" y="930314"/>
                </a:lnTo>
                <a:lnTo>
                  <a:pt x="1781983" y="945029"/>
                </a:lnTo>
                <a:lnTo>
                  <a:pt x="1767256" y="953100"/>
                </a:lnTo>
                <a:lnTo>
                  <a:pt x="1750009" y="955560"/>
                </a:lnTo>
                <a:lnTo>
                  <a:pt x="1803826" y="955560"/>
                </a:lnTo>
                <a:lnTo>
                  <a:pt x="1815081" y="941187"/>
                </a:lnTo>
                <a:lnTo>
                  <a:pt x="1821484" y="909167"/>
                </a:lnTo>
                <a:lnTo>
                  <a:pt x="1821484" y="782840"/>
                </a:lnTo>
                <a:close/>
              </a:path>
              <a:path w="2088514" h="977900">
                <a:moveTo>
                  <a:pt x="1167193" y="782840"/>
                </a:moveTo>
                <a:lnTo>
                  <a:pt x="1161872" y="782840"/>
                </a:lnTo>
                <a:lnTo>
                  <a:pt x="1161872" y="909167"/>
                </a:lnTo>
                <a:lnTo>
                  <a:pt x="1168280" y="941187"/>
                </a:lnTo>
                <a:lnTo>
                  <a:pt x="1184917" y="962421"/>
                </a:lnTo>
                <a:lnTo>
                  <a:pt x="1207901" y="974193"/>
                </a:lnTo>
                <a:lnTo>
                  <a:pt x="1233347" y="977823"/>
                </a:lnTo>
                <a:lnTo>
                  <a:pt x="1258801" y="974193"/>
                </a:lnTo>
                <a:lnTo>
                  <a:pt x="1281788" y="962421"/>
                </a:lnTo>
                <a:lnTo>
                  <a:pt x="1287164" y="955560"/>
                </a:lnTo>
                <a:lnTo>
                  <a:pt x="1233347" y="955560"/>
                </a:lnTo>
                <a:lnTo>
                  <a:pt x="1216102" y="953100"/>
                </a:lnTo>
                <a:lnTo>
                  <a:pt x="1201380" y="945029"/>
                </a:lnTo>
                <a:lnTo>
                  <a:pt x="1191122" y="930314"/>
                </a:lnTo>
                <a:lnTo>
                  <a:pt x="1187272" y="907922"/>
                </a:lnTo>
                <a:lnTo>
                  <a:pt x="1187272" y="803224"/>
                </a:lnTo>
                <a:lnTo>
                  <a:pt x="1186120" y="794076"/>
                </a:lnTo>
                <a:lnTo>
                  <a:pt x="1182528" y="787731"/>
                </a:lnTo>
                <a:lnTo>
                  <a:pt x="1176288" y="784037"/>
                </a:lnTo>
                <a:lnTo>
                  <a:pt x="1167193" y="782840"/>
                </a:lnTo>
                <a:close/>
              </a:path>
              <a:path w="2088514" h="977900">
                <a:moveTo>
                  <a:pt x="1304836" y="782840"/>
                </a:moveTo>
                <a:lnTo>
                  <a:pt x="1279461" y="782840"/>
                </a:lnTo>
                <a:lnTo>
                  <a:pt x="1279461" y="907922"/>
                </a:lnTo>
                <a:lnTo>
                  <a:pt x="1275610" y="930314"/>
                </a:lnTo>
                <a:lnTo>
                  <a:pt x="1265348" y="945029"/>
                </a:lnTo>
                <a:lnTo>
                  <a:pt x="1250615" y="953100"/>
                </a:lnTo>
                <a:lnTo>
                  <a:pt x="1233347" y="955560"/>
                </a:lnTo>
                <a:lnTo>
                  <a:pt x="1287164" y="955560"/>
                </a:lnTo>
                <a:lnTo>
                  <a:pt x="1298427" y="941187"/>
                </a:lnTo>
                <a:lnTo>
                  <a:pt x="1304836" y="909167"/>
                </a:lnTo>
                <a:lnTo>
                  <a:pt x="1304836" y="782840"/>
                </a:lnTo>
                <a:close/>
              </a:path>
              <a:path w="2088514" h="977900">
                <a:moveTo>
                  <a:pt x="1347762" y="933005"/>
                </a:moveTo>
                <a:lnTo>
                  <a:pt x="1333055" y="951509"/>
                </a:lnTo>
                <a:lnTo>
                  <a:pt x="1347472" y="962886"/>
                </a:lnTo>
                <a:lnTo>
                  <a:pt x="1364013" y="971124"/>
                </a:lnTo>
                <a:lnTo>
                  <a:pt x="1382784" y="976133"/>
                </a:lnTo>
                <a:lnTo>
                  <a:pt x="1403896" y="977823"/>
                </a:lnTo>
                <a:lnTo>
                  <a:pt x="1431973" y="974485"/>
                </a:lnTo>
                <a:lnTo>
                  <a:pt x="1455232" y="964272"/>
                </a:lnTo>
                <a:lnTo>
                  <a:pt x="1462285" y="956538"/>
                </a:lnTo>
                <a:lnTo>
                  <a:pt x="1403286" y="956538"/>
                </a:lnTo>
                <a:lnTo>
                  <a:pt x="1386936" y="954935"/>
                </a:lnTo>
                <a:lnTo>
                  <a:pt x="1372233" y="950301"/>
                </a:lnTo>
                <a:lnTo>
                  <a:pt x="1359175" y="942902"/>
                </a:lnTo>
                <a:lnTo>
                  <a:pt x="1347762" y="933005"/>
                </a:lnTo>
                <a:close/>
              </a:path>
              <a:path w="2088514" h="977900">
                <a:moveTo>
                  <a:pt x="1408620" y="778471"/>
                </a:moveTo>
                <a:lnTo>
                  <a:pt x="1381338" y="782383"/>
                </a:lnTo>
                <a:lnTo>
                  <a:pt x="1361389" y="793316"/>
                </a:lnTo>
                <a:lnTo>
                  <a:pt x="1349145" y="810066"/>
                </a:lnTo>
                <a:lnTo>
                  <a:pt x="1344980" y="831430"/>
                </a:lnTo>
                <a:lnTo>
                  <a:pt x="1361242" y="867090"/>
                </a:lnTo>
                <a:lnTo>
                  <a:pt x="1397019" y="884377"/>
                </a:lnTo>
                <a:lnTo>
                  <a:pt x="1432795" y="898310"/>
                </a:lnTo>
                <a:lnTo>
                  <a:pt x="1449057" y="923912"/>
                </a:lnTo>
                <a:lnTo>
                  <a:pt x="1445829" y="938005"/>
                </a:lnTo>
                <a:lnTo>
                  <a:pt x="1436635" y="948221"/>
                </a:lnTo>
                <a:lnTo>
                  <a:pt x="1422209" y="954439"/>
                </a:lnTo>
                <a:lnTo>
                  <a:pt x="1403286" y="956538"/>
                </a:lnTo>
                <a:lnTo>
                  <a:pt x="1462285" y="956538"/>
                </a:lnTo>
                <a:lnTo>
                  <a:pt x="1471086" y="946887"/>
                </a:lnTo>
                <a:lnTo>
                  <a:pt x="1476946" y="922032"/>
                </a:lnTo>
                <a:lnTo>
                  <a:pt x="1460343" y="885678"/>
                </a:lnTo>
                <a:lnTo>
                  <a:pt x="1423816" y="867444"/>
                </a:lnTo>
                <a:lnTo>
                  <a:pt x="1387288" y="853388"/>
                </a:lnTo>
                <a:lnTo>
                  <a:pt x="1370685" y="829563"/>
                </a:lnTo>
                <a:lnTo>
                  <a:pt x="1373301" y="817232"/>
                </a:lnTo>
                <a:lnTo>
                  <a:pt x="1380794" y="807834"/>
                </a:lnTo>
                <a:lnTo>
                  <a:pt x="1392631" y="801846"/>
                </a:lnTo>
                <a:lnTo>
                  <a:pt x="1408277" y="799744"/>
                </a:lnTo>
                <a:lnTo>
                  <a:pt x="1469025" y="799744"/>
                </a:lnTo>
                <a:lnTo>
                  <a:pt x="1462355" y="794052"/>
                </a:lnTo>
                <a:lnTo>
                  <a:pt x="1446663" y="785510"/>
                </a:lnTo>
                <a:lnTo>
                  <a:pt x="1428799" y="780260"/>
                </a:lnTo>
                <a:lnTo>
                  <a:pt x="1408620" y="778471"/>
                </a:lnTo>
                <a:close/>
              </a:path>
              <a:path w="2088514" h="977900">
                <a:moveTo>
                  <a:pt x="1469025" y="799744"/>
                </a:moveTo>
                <a:lnTo>
                  <a:pt x="1408277" y="799744"/>
                </a:lnTo>
                <a:lnTo>
                  <a:pt x="1423473" y="801230"/>
                </a:lnTo>
                <a:lnTo>
                  <a:pt x="1437373" y="805511"/>
                </a:lnTo>
                <a:lnTo>
                  <a:pt x="1449739" y="812319"/>
                </a:lnTo>
                <a:lnTo>
                  <a:pt x="1460334" y="821385"/>
                </a:lnTo>
                <a:lnTo>
                  <a:pt x="1476019" y="805713"/>
                </a:lnTo>
                <a:lnTo>
                  <a:pt x="1469025" y="799744"/>
                </a:lnTo>
                <a:close/>
              </a:path>
              <a:path w="2088514" h="977900">
                <a:moveTo>
                  <a:pt x="1638414" y="782840"/>
                </a:moveTo>
                <a:lnTo>
                  <a:pt x="1519250" y="782840"/>
                </a:lnTo>
                <a:lnTo>
                  <a:pt x="1519250" y="973454"/>
                </a:lnTo>
                <a:lnTo>
                  <a:pt x="1642770" y="973454"/>
                </a:lnTo>
                <a:lnTo>
                  <a:pt x="1642770" y="952766"/>
                </a:lnTo>
                <a:lnTo>
                  <a:pt x="1544688" y="952766"/>
                </a:lnTo>
                <a:lnTo>
                  <a:pt x="1544688" y="883157"/>
                </a:lnTo>
                <a:lnTo>
                  <a:pt x="1624926" y="883157"/>
                </a:lnTo>
                <a:lnTo>
                  <a:pt x="1624926" y="862482"/>
                </a:lnTo>
                <a:lnTo>
                  <a:pt x="1544688" y="862482"/>
                </a:lnTo>
                <a:lnTo>
                  <a:pt x="1544688" y="803516"/>
                </a:lnTo>
                <a:lnTo>
                  <a:pt x="1618005" y="803516"/>
                </a:lnTo>
                <a:lnTo>
                  <a:pt x="1627414" y="802411"/>
                </a:lnTo>
                <a:lnTo>
                  <a:pt x="1633739" y="799131"/>
                </a:lnTo>
                <a:lnTo>
                  <a:pt x="1637298" y="793732"/>
                </a:lnTo>
                <a:lnTo>
                  <a:pt x="1638414" y="786269"/>
                </a:lnTo>
                <a:lnTo>
                  <a:pt x="1638414" y="782840"/>
                </a:lnTo>
                <a:close/>
              </a:path>
              <a:path w="2088514" h="977900">
                <a:moveTo>
                  <a:pt x="1190104" y="534530"/>
                </a:moveTo>
                <a:lnTo>
                  <a:pt x="1141171" y="534530"/>
                </a:lnTo>
                <a:lnTo>
                  <a:pt x="1141171" y="725131"/>
                </a:lnTo>
                <a:lnTo>
                  <a:pt x="1190104" y="725131"/>
                </a:lnTo>
                <a:lnTo>
                  <a:pt x="1190104" y="534530"/>
                </a:lnTo>
                <a:close/>
              </a:path>
              <a:path w="2088514" h="977900">
                <a:moveTo>
                  <a:pt x="1902688" y="782840"/>
                </a:moveTo>
                <a:lnTo>
                  <a:pt x="1867890" y="782840"/>
                </a:lnTo>
                <a:lnTo>
                  <a:pt x="1867890" y="973454"/>
                </a:lnTo>
                <a:lnTo>
                  <a:pt x="1893290" y="973454"/>
                </a:lnTo>
                <a:lnTo>
                  <a:pt x="1893290" y="814489"/>
                </a:lnTo>
                <a:lnTo>
                  <a:pt x="1916468" y="814489"/>
                </a:lnTo>
                <a:lnTo>
                  <a:pt x="1902688" y="782840"/>
                </a:lnTo>
                <a:close/>
              </a:path>
              <a:path w="2088514" h="977900">
                <a:moveTo>
                  <a:pt x="2047227" y="814489"/>
                </a:moveTo>
                <a:lnTo>
                  <a:pt x="2021814" y="814489"/>
                </a:lnTo>
                <a:lnTo>
                  <a:pt x="2021814" y="973454"/>
                </a:lnTo>
                <a:lnTo>
                  <a:pt x="2047227" y="973454"/>
                </a:lnTo>
                <a:lnTo>
                  <a:pt x="2047227" y="814489"/>
                </a:lnTo>
                <a:close/>
              </a:path>
              <a:path w="2088514" h="977900">
                <a:moveTo>
                  <a:pt x="1916468" y="814489"/>
                </a:moveTo>
                <a:lnTo>
                  <a:pt x="1893938" y="814489"/>
                </a:lnTo>
                <a:lnTo>
                  <a:pt x="1896287" y="822589"/>
                </a:lnTo>
                <a:lnTo>
                  <a:pt x="1899712" y="832750"/>
                </a:lnTo>
                <a:lnTo>
                  <a:pt x="1904319" y="844908"/>
                </a:lnTo>
                <a:lnTo>
                  <a:pt x="1910219" y="859002"/>
                </a:lnTo>
                <a:lnTo>
                  <a:pt x="1950034" y="948347"/>
                </a:lnTo>
                <a:lnTo>
                  <a:pt x="1965071" y="948347"/>
                </a:lnTo>
                <a:lnTo>
                  <a:pt x="1982671" y="908875"/>
                </a:lnTo>
                <a:lnTo>
                  <a:pt x="1957565" y="908875"/>
                </a:lnTo>
                <a:lnTo>
                  <a:pt x="1916468" y="814489"/>
                </a:lnTo>
                <a:close/>
              </a:path>
              <a:path w="2088514" h="977900">
                <a:moveTo>
                  <a:pt x="2047227" y="782840"/>
                </a:moveTo>
                <a:lnTo>
                  <a:pt x="2012416" y="782840"/>
                </a:lnTo>
                <a:lnTo>
                  <a:pt x="1957565" y="908875"/>
                </a:lnTo>
                <a:lnTo>
                  <a:pt x="1982671" y="908875"/>
                </a:lnTo>
                <a:lnTo>
                  <a:pt x="2004910" y="859002"/>
                </a:lnTo>
                <a:lnTo>
                  <a:pt x="2010941" y="844908"/>
                </a:lnTo>
                <a:lnTo>
                  <a:pt x="2015529" y="832750"/>
                </a:lnTo>
                <a:lnTo>
                  <a:pt x="2018882" y="822589"/>
                </a:lnTo>
                <a:lnTo>
                  <a:pt x="2021205" y="814489"/>
                </a:lnTo>
                <a:lnTo>
                  <a:pt x="2047227" y="814489"/>
                </a:lnTo>
                <a:lnTo>
                  <a:pt x="2047227" y="782840"/>
                </a:lnTo>
                <a:close/>
              </a:path>
            </a:pathLst>
          </a:custGeom>
          <a:solidFill>
            <a:srgbClr val="0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4299" y="547102"/>
            <a:ext cx="8924800" cy="482600"/>
          </a:xfrm>
          <a:prstGeom prst="rect">
            <a:avLst/>
          </a:prstGeom>
        </p:spPr>
        <p:txBody>
          <a:bodyPr wrap="square" lIns="0" tIns="0" rIns="0" bIns="0">
            <a:spAutoFit/>
          </a:bodyPr>
          <a:lstStyle>
            <a:lvl1pPr>
              <a:defRPr sz="3000" b="0" i="0">
                <a:solidFill>
                  <a:srgbClr val="A70230"/>
                </a:solidFill>
                <a:latin typeface="Arial"/>
                <a:cs typeface="Arial"/>
              </a:defRPr>
            </a:lvl1pPr>
          </a:lstStyle>
          <a:p>
            <a:endParaRPr/>
          </a:p>
        </p:txBody>
      </p:sp>
      <p:sp>
        <p:nvSpPr>
          <p:cNvPr id="3" name="Holder 3"/>
          <p:cNvSpPr>
            <a:spLocks noGrp="1"/>
          </p:cNvSpPr>
          <p:nvPr>
            <p:ph type="body" idx="1"/>
          </p:nvPr>
        </p:nvSpPr>
        <p:spPr>
          <a:xfrm>
            <a:off x="941359" y="1363841"/>
            <a:ext cx="8810680" cy="3918585"/>
          </a:xfrm>
          <a:prstGeom prst="rect">
            <a:avLst/>
          </a:prstGeom>
        </p:spPr>
        <p:txBody>
          <a:bodyPr wrap="square" lIns="0" tIns="0" rIns="0" bIns="0">
            <a:spAutoFit/>
          </a:bodyPr>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10/20/2021</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hm.ac.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246447" y="2783230"/>
            <a:ext cx="5803103" cy="1878615"/>
          </a:xfrm>
          <a:prstGeom prst="rect">
            <a:avLst/>
          </a:prstGeom>
        </p:spPr>
      </p:pic>
      <p:sp>
        <p:nvSpPr>
          <p:cNvPr id="3" name="object 3"/>
          <p:cNvSpPr txBox="1"/>
          <p:nvPr/>
        </p:nvSpPr>
        <p:spPr>
          <a:xfrm>
            <a:off x="3061633" y="4253457"/>
            <a:ext cx="3838575" cy="495300"/>
          </a:xfrm>
          <a:prstGeom prst="rect">
            <a:avLst/>
          </a:prstGeom>
        </p:spPr>
        <p:txBody>
          <a:bodyPr vert="horz" wrap="square" lIns="0" tIns="16510" rIns="0" bIns="0" rtlCol="0">
            <a:spAutoFit/>
          </a:bodyPr>
          <a:lstStyle/>
          <a:p>
            <a:pPr marL="12700">
              <a:lnSpc>
                <a:spcPct val="100000"/>
              </a:lnSpc>
              <a:spcBef>
                <a:spcPts val="130"/>
              </a:spcBef>
            </a:pPr>
            <a:r>
              <a:rPr sz="3050" b="1" spc="-100" dirty="0">
                <a:solidFill>
                  <a:srgbClr val="A70230"/>
                </a:solidFill>
                <a:latin typeface="Arial"/>
                <a:cs typeface="Arial"/>
              </a:rPr>
              <a:t>and</a:t>
            </a:r>
            <a:r>
              <a:rPr sz="3050" b="1" dirty="0">
                <a:solidFill>
                  <a:srgbClr val="A70230"/>
                </a:solidFill>
                <a:latin typeface="Arial"/>
                <a:cs typeface="Arial"/>
              </a:rPr>
              <a:t> </a:t>
            </a:r>
            <a:r>
              <a:rPr sz="3050" b="1" spc="25" dirty="0">
                <a:solidFill>
                  <a:srgbClr val="A70230"/>
                </a:solidFill>
                <a:latin typeface="Arial"/>
                <a:cs typeface="Arial"/>
              </a:rPr>
              <a:t>the</a:t>
            </a:r>
            <a:r>
              <a:rPr sz="3050" b="1" dirty="0">
                <a:solidFill>
                  <a:srgbClr val="A70230"/>
                </a:solidFill>
                <a:latin typeface="Arial"/>
                <a:cs typeface="Arial"/>
              </a:rPr>
              <a:t> </a:t>
            </a:r>
            <a:r>
              <a:rPr sz="3050" b="1" spc="-50" dirty="0">
                <a:solidFill>
                  <a:srgbClr val="A70230"/>
                </a:solidFill>
                <a:latin typeface="Arial"/>
                <a:cs typeface="Arial"/>
              </a:rPr>
              <a:t>natural</a:t>
            </a:r>
            <a:r>
              <a:rPr sz="3050" b="1" dirty="0">
                <a:solidFill>
                  <a:srgbClr val="A70230"/>
                </a:solidFill>
                <a:latin typeface="Arial"/>
                <a:cs typeface="Arial"/>
              </a:rPr>
              <a:t> </a:t>
            </a:r>
            <a:r>
              <a:rPr sz="3050" b="1" spc="-70" dirty="0">
                <a:solidFill>
                  <a:srgbClr val="A70230"/>
                </a:solidFill>
                <a:latin typeface="Arial"/>
                <a:cs typeface="Arial"/>
              </a:rPr>
              <a:t>world</a:t>
            </a:r>
            <a:endParaRPr sz="3050">
              <a:latin typeface="Arial"/>
              <a:cs typeface="Arial"/>
            </a:endParaRPr>
          </a:p>
        </p:txBody>
      </p:sp>
      <p:sp>
        <p:nvSpPr>
          <p:cNvPr id="4" name="object 4"/>
          <p:cNvSpPr/>
          <p:nvPr/>
        </p:nvSpPr>
        <p:spPr>
          <a:xfrm>
            <a:off x="5307872" y="4167577"/>
            <a:ext cx="141605" cy="421005"/>
          </a:xfrm>
          <a:custGeom>
            <a:avLst/>
            <a:gdLst/>
            <a:ahLst/>
            <a:cxnLst/>
            <a:rect l="l" t="t" r="r" b="b"/>
            <a:pathLst>
              <a:path w="141604" h="421004">
                <a:moveTo>
                  <a:pt x="44338" y="67068"/>
                </a:moveTo>
                <a:lnTo>
                  <a:pt x="27368" y="105695"/>
                </a:lnTo>
                <a:lnTo>
                  <a:pt x="11344" y="150621"/>
                </a:lnTo>
                <a:lnTo>
                  <a:pt x="1806" y="198515"/>
                </a:lnTo>
                <a:lnTo>
                  <a:pt x="0" y="225079"/>
                </a:lnTo>
                <a:lnTo>
                  <a:pt x="3203" y="249466"/>
                </a:lnTo>
                <a:lnTo>
                  <a:pt x="12477" y="276391"/>
                </a:lnTo>
                <a:lnTo>
                  <a:pt x="25220" y="308319"/>
                </a:lnTo>
                <a:lnTo>
                  <a:pt x="38184" y="338782"/>
                </a:lnTo>
                <a:lnTo>
                  <a:pt x="48123" y="361314"/>
                </a:lnTo>
                <a:lnTo>
                  <a:pt x="54977" y="377125"/>
                </a:lnTo>
                <a:lnTo>
                  <a:pt x="60582" y="391255"/>
                </a:lnTo>
                <a:lnTo>
                  <a:pt x="64471" y="402955"/>
                </a:lnTo>
                <a:lnTo>
                  <a:pt x="66182" y="411479"/>
                </a:lnTo>
                <a:lnTo>
                  <a:pt x="66779" y="420420"/>
                </a:lnTo>
                <a:lnTo>
                  <a:pt x="66843" y="414337"/>
                </a:lnTo>
                <a:lnTo>
                  <a:pt x="70843" y="411886"/>
                </a:lnTo>
                <a:lnTo>
                  <a:pt x="74353" y="407161"/>
                </a:lnTo>
                <a:lnTo>
                  <a:pt x="79797" y="398006"/>
                </a:lnTo>
                <a:lnTo>
                  <a:pt x="88345" y="386406"/>
                </a:lnTo>
                <a:lnTo>
                  <a:pt x="116270" y="359017"/>
                </a:lnTo>
                <a:lnTo>
                  <a:pt x="138477" y="321167"/>
                </a:lnTo>
                <a:lnTo>
                  <a:pt x="141468" y="308711"/>
                </a:lnTo>
                <a:lnTo>
                  <a:pt x="140744" y="294137"/>
                </a:lnTo>
                <a:lnTo>
                  <a:pt x="139307" y="269506"/>
                </a:lnTo>
                <a:lnTo>
                  <a:pt x="136173" y="240170"/>
                </a:lnTo>
                <a:lnTo>
                  <a:pt x="130355" y="211480"/>
                </a:lnTo>
                <a:lnTo>
                  <a:pt x="128789" y="206146"/>
                </a:lnTo>
                <a:lnTo>
                  <a:pt x="63973" y="206146"/>
                </a:lnTo>
                <a:lnTo>
                  <a:pt x="59831" y="199516"/>
                </a:lnTo>
                <a:lnTo>
                  <a:pt x="54894" y="182419"/>
                </a:lnTo>
                <a:lnTo>
                  <a:pt x="50730" y="161440"/>
                </a:lnTo>
                <a:lnTo>
                  <a:pt x="48910" y="143167"/>
                </a:lnTo>
                <a:lnTo>
                  <a:pt x="48126" y="122993"/>
                </a:lnTo>
                <a:lnTo>
                  <a:pt x="46562" y="97755"/>
                </a:lnTo>
                <a:lnTo>
                  <a:pt x="45030" y="76198"/>
                </a:lnTo>
                <a:lnTo>
                  <a:pt x="44338" y="67068"/>
                </a:lnTo>
                <a:close/>
              </a:path>
              <a:path w="141604" h="421004">
                <a:moveTo>
                  <a:pt x="84318" y="0"/>
                </a:moveTo>
                <a:lnTo>
                  <a:pt x="71643" y="6502"/>
                </a:lnTo>
                <a:lnTo>
                  <a:pt x="69510" y="14122"/>
                </a:lnTo>
                <a:lnTo>
                  <a:pt x="62168" y="37261"/>
                </a:lnTo>
                <a:lnTo>
                  <a:pt x="59557" y="49073"/>
                </a:lnTo>
                <a:lnTo>
                  <a:pt x="59388" y="60439"/>
                </a:lnTo>
                <a:lnTo>
                  <a:pt x="61556" y="89244"/>
                </a:lnTo>
                <a:lnTo>
                  <a:pt x="64047" y="138403"/>
                </a:lnTo>
                <a:lnTo>
                  <a:pt x="65355" y="185006"/>
                </a:lnTo>
                <a:lnTo>
                  <a:pt x="63973" y="206146"/>
                </a:lnTo>
                <a:lnTo>
                  <a:pt x="128789" y="206146"/>
                </a:lnTo>
                <a:lnTo>
                  <a:pt x="111866" y="150052"/>
                </a:lnTo>
                <a:lnTo>
                  <a:pt x="96510" y="101511"/>
                </a:lnTo>
                <a:lnTo>
                  <a:pt x="90779" y="84057"/>
                </a:lnTo>
                <a:lnTo>
                  <a:pt x="84027" y="62877"/>
                </a:lnTo>
                <a:lnTo>
                  <a:pt x="78602" y="43650"/>
                </a:lnTo>
                <a:lnTo>
                  <a:pt x="76850" y="32054"/>
                </a:lnTo>
                <a:lnTo>
                  <a:pt x="78466" y="25529"/>
                </a:lnTo>
                <a:lnTo>
                  <a:pt x="80933" y="18384"/>
                </a:lnTo>
                <a:lnTo>
                  <a:pt x="83201" y="11575"/>
                </a:lnTo>
                <a:lnTo>
                  <a:pt x="84216" y="6057"/>
                </a:lnTo>
                <a:lnTo>
                  <a:pt x="84318" y="0"/>
                </a:lnTo>
                <a:close/>
              </a:path>
            </a:pathLst>
          </a:custGeom>
          <a:solidFill>
            <a:srgbClr val="EF8600"/>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4299" y="547102"/>
            <a:ext cx="2655570" cy="482600"/>
          </a:xfrm>
          <a:prstGeom prst="rect">
            <a:avLst/>
          </a:prstGeom>
        </p:spPr>
        <p:txBody>
          <a:bodyPr vert="horz" wrap="square" lIns="0" tIns="12700" rIns="0" bIns="0" rtlCol="0">
            <a:spAutoFit/>
          </a:bodyPr>
          <a:lstStyle/>
          <a:p>
            <a:pPr marL="12700">
              <a:lnSpc>
                <a:spcPct val="100000"/>
              </a:lnSpc>
              <a:spcBef>
                <a:spcPts val="100"/>
              </a:spcBef>
            </a:pPr>
            <a:r>
              <a:rPr spc="-655" dirty="0"/>
              <a:t>P</a:t>
            </a:r>
            <a:r>
              <a:rPr spc="-145" dirty="0"/>
              <a:t>rovision</a:t>
            </a:r>
            <a:r>
              <a:rPr spc="-160" dirty="0"/>
              <a:t> </a:t>
            </a:r>
            <a:r>
              <a:rPr spc="-195" dirty="0"/>
              <a:t>grounds</a:t>
            </a:r>
          </a:p>
        </p:txBody>
      </p:sp>
      <p:grpSp>
        <p:nvGrpSpPr>
          <p:cNvPr id="3" name="object 3"/>
          <p:cNvGrpSpPr/>
          <p:nvPr/>
        </p:nvGrpSpPr>
        <p:grpSpPr>
          <a:xfrm>
            <a:off x="896994" y="3443408"/>
            <a:ext cx="3515995" cy="2844800"/>
            <a:chOff x="896994" y="3443408"/>
            <a:chExt cx="3515995" cy="2844800"/>
          </a:xfrm>
        </p:grpSpPr>
        <p:pic>
          <p:nvPicPr>
            <p:cNvPr id="4" name="object 4"/>
            <p:cNvPicPr/>
            <p:nvPr/>
          </p:nvPicPr>
          <p:blipFill>
            <a:blip r:embed="rId3" cstate="print"/>
            <a:stretch>
              <a:fillRect/>
            </a:stretch>
          </p:blipFill>
          <p:spPr>
            <a:xfrm>
              <a:off x="1479125" y="3446195"/>
              <a:ext cx="2279750" cy="2839023"/>
            </a:xfrm>
            <a:prstGeom prst="rect">
              <a:avLst/>
            </a:prstGeom>
          </p:spPr>
        </p:pic>
        <p:sp>
          <p:nvSpPr>
            <p:cNvPr id="5" name="object 5"/>
            <p:cNvSpPr/>
            <p:nvPr/>
          </p:nvSpPr>
          <p:spPr>
            <a:xfrm>
              <a:off x="899782" y="3446195"/>
              <a:ext cx="3510915" cy="2839085"/>
            </a:xfrm>
            <a:custGeom>
              <a:avLst/>
              <a:gdLst/>
              <a:ahLst/>
              <a:cxnLst/>
              <a:rect l="l" t="t" r="r" b="b"/>
              <a:pathLst>
                <a:path w="3510915" h="2839085">
                  <a:moveTo>
                    <a:pt x="0" y="2839021"/>
                  </a:moveTo>
                  <a:lnTo>
                    <a:pt x="3510419" y="2839021"/>
                  </a:lnTo>
                  <a:lnTo>
                    <a:pt x="3510419" y="0"/>
                  </a:lnTo>
                  <a:lnTo>
                    <a:pt x="0" y="0"/>
                  </a:lnTo>
                  <a:lnTo>
                    <a:pt x="0" y="2839021"/>
                  </a:lnTo>
                  <a:close/>
                </a:path>
              </a:pathLst>
            </a:custGeom>
            <a:ln w="5575">
              <a:solidFill>
                <a:srgbClr val="B1B3B4"/>
              </a:solidFill>
            </a:ln>
          </p:spPr>
          <p:txBody>
            <a:bodyPr wrap="square" lIns="0" tIns="0" rIns="0" bIns="0" rtlCol="0"/>
            <a:lstStyle/>
            <a:p>
              <a:endParaRPr/>
            </a:p>
          </p:txBody>
        </p:sp>
      </p:grpSp>
      <p:pic>
        <p:nvPicPr>
          <p:cNvPr id="6" name="object 6"/>
          <p:cNvPicPr/>
          <p:nvPr/>
        </p:nvPicPr>
        <p:blipFill>
          <a:blip r:embed="rId4" cstate="print"/>
          <a:stretch>
            <a:fillRect/>
          </a:stretch>
        </p:blipFill>
        <p:spPr>
          <a:xfrm>
            <a:off x="897000" y="1440002"/>
            <a:ext cx="3515995" cy="1848002"/>
          </a:xfrm>
          <a:prstGeom prst="rect">
            <a:avLst/>
          </a:prstGeom>
        </p:spPr>
      </p:pic>
      <p:sp>
        <p:nvSpPr>
          <p:cNvPr id="7" name="object 7"/>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8" name="object 8"/>
          <p:cNvSpPr txBox="1"/>
          <p:nvPr/>
        </p:nvSpPr>
        <p:spPr>
          <a:xfrm>
            <a:off x="884299" y="6673743"/>
            <a:ext cx="3731895" cy="330200"/>
          </a:xfrm>
          <a:prstGeom prst="rect">
            <a:avLst/>
          </a:prstGeom>
        </p:spPr>
        <p:txBody>
          <a:bodyPr vert="horz" wrap="square" lIns="0" tIns="12700" rIns="0" bIns="0" rtlCol="0">
            <a:spAutoFit/>
          </a:bodyPr>
          <a:lstStyle/>
          <a:p>
            <a:pPr marL="12700">
              <a:lnSpc>
                <a:spcPct val="100000"/>
              </a:lnSpc>
              <a:spcBef>
                <a:spcPts val="100"/>
              </a:spcBef>
            </a:pPr>
            <a:r>
              <a:rPr sz="1000" spc="-175" dirty="0">
                <a:solidFill>
                  <a:srgbClr val="9C9E9F"/>
                </a:solidFill>
                <a:latin typeface="Arial"/>
                <a:cs typeface="Arial"/>
              </a:rPr>
              <a:t>T</a:t>
            </a:r>
            <a:r>
              <a:rPr sz="1000" spc="-60" dirty="0">
                <a:solidFill>
                  <a:srgbClr val="9C9E9F"/>
                </a:solidFill>
                <a:latin typeface="Arial"/>
                <a:cs typeface="Arial"/>
              </a:rPr>
              <a:t>op:</a:t>
            </a:r>
            <a:r>
              <a:rPr sz="1000" spc="-55" dirty="0">
                <a:solidFill>
                  <a:srgbClr val="9C9E9F"/>
                </a:solidFill>
                <a:latin typeface="Arial"/>
                <a:cs typeface="Arial"/>
              </a:rPr>
              <a:t> </a:t>
            </a:r>
            <a:r>
              <a:rPr sz="1000" spc="-95" dirty="0">
                <a:solidFill>
                  <a:srgbClr val="9C9E9F"/>
                </a:solidFill>
                <a:latin typeface="Arial"/>
                <a:cs typeface="Arial"/>
              </a:rPr>
              <a:t>Okra</a:t>
            </a:r>
            <a:endParaRPr sz="1000">
              <a:latin typeface="Arial"/>
              <a:cs typeface="Arial"/>
            </a:endParaRPr>
          </a:p>
          <a:p>
            <a:pPr marL="12700">
              <a:lnSpc>
                <a:spcPct val="100000"/>
              </a:lnSpc>
            </a:pPr>
            <a:r>
              <a:rPr sz="1000" spc="-40" dirty="0">
                <a:solidFill>
                  <a:srgbClr val="9C9E9F"/>
                </a:solidFill>
                <a:latin typeface="Arial"/>
                <a:cs typeface="Arial"/>
              </a:rPr>
              <a:t>Bottom:</a:t>
            </a:r>
            <a:r>
              <a:rPr sz="1000" spc="-50" dirty="0">
                <a:solidFill>
                  <a:srgbClr val="9C9E9F"/>
                </a:solidFill>
                <a:latin typeface="Arial"/>
                <a:cs typeface="Arial"/>
              </a:rPr>
              <a:t> </a:t>
            </a:r>
            <a:r>
              <a:rPr sz="1000" spc="-80" dirty="0">
                <a:solidFill>
                  <a:srgbClr val="9C9E9F"/>
                </a:solidFill>
                <a:latin typeface="Arial"/>
                <a:cs typeface="Arial"/>
              </a:rPr>
              <a:t>Soursop,</a:t>
            </a:r>
            <a:r>
              <a:rPr sz="1000" spc="-45" dirty="0">
                <a:solidFill>
                  <a:srgbClr val="9C9E9F"/>
                </a:solidFill>
                <a:latin typeface="Arial"/>
                <a:cs typeface="Arial"/>
              </a:rPr>
              <a:t> </a:t>
            </a:r>
            <a:r>
              <a:rPr sz="1000" spc="-30" dirty="0">
                <a:solidFill>
                  <a:srgbClr val="9C9E9F"/>
                </a:solidFill>
                <a:latin typeface="Arial"/>
                <a:cs typeface="Arial"/>
              </a:rPr>
              <a:t>illustration</a:t>
            </a:r>
            <a:r>
              <a:rPr sz="1000" spc="-45" dirty="0">
                <a:solidFill>
                  <a:srgbClr val="9C9E9F"/>
                </a:solidFill>
                <a:latin typeface="Arial"/>
                <a:cs typeface="Arial"/>
              </a:rPr>
              <a:t> </a:t>
            </a:r>
            <a:r>
              <a:rPr sz="1000" spc="-20" dirty="0">
                <a:solidFill>
                  <a:srgbClr val="9C9E9F"/>
                </a:solidFill>
                <a:latin typeface="Arial"/>
                <a:cs typeface="Arial"/>
              </a:rPr>
              <a:t>from</a:t>
            </a:r>
            <a:r>
              <a:rPr sz="1000" spc="-50" dirty="0">
                <a:solidFill>
                  <a:srgbClr val="9C9E9F"/>
                </a:solidFill>
                <a:latin typeface="Arial"/>
                <a:cs typeface="Arial"/>
              </a:rPr>
              <a:t> </a:t>
            </a:r>
            <a:r>
              <a:rPr sz="1000" spc="-30" dirty="0">
                <a:solidFill>
                  <a:srgbClr val="9C9E9F"/>
                </a:solidFill>
                <a:latin typeface="Arial"/>
                <a:cs typeface="Arial"/>
              </a:rPr>
              <a:t>the</a:t>
            </a:r>
            <a:r>
              <a:rPr sz="1000" spc="-45" dirty="0">
                <a:solidFill>
                  <a:srgbClr val="9C9E9F"/>
                </a:solidFill>
                <a:latin typeface="Arial"/>
                <a:cs typeface="Arial"/>
              </a:rPr>
              <a:t> </a:t>
            </a:r>
            <a:r>
              <a:rPr sz="1000" spc="-55" dirty="0">
                <a:solidFill>
                  <a:srgbClr val="9C9E9F"/>
                </a:solidFill>
                <a:latin typeface="Arial"/>
                <a:cs typeface="Arial"/>
              </a:rPr>
              <a:t>Natural</a:t>
            </a:r>
            <a:r>
              <a:rPr sz="1000" spc="-45" dirty="0">
                <a:solidFill>
                  <a:srgbClr val="9C9E9F"/>
                </a:solidFill>
                <a:latin typeface="Arial"/>
                <a:cs typeface="Arial"/>
              </a:rPr>
              <a:t> </a:t>
            </a:r>
            <a:r>
              <a:rPr sz="1000" spc="-40" dirty="0">
                <a:solidFill>
                  <a:srgbClr val="9C9E9F"/>
                </a:solidFill>
                <a:latin typeface="Arial"/>
                <a:cs typeface="Arial"/>
              </a:rPr>
              <a:t>History</a:t>
            </a:r>
            <a:r>
              <a:rPr sz="1000" spc="-50" dirty="0">
                <a:solidFill>
                  <a:srgbClr val="9C9E9F"/>
                </a:solidFill>
                <a:latin typeface="Arial"/>
                <a:cs typeface="Arial"/>
              </a:rPr>
              <a:t> </a:t>
            </a:r>
            <a:r>
              <a:rPr sz="1000" spc="-70" dirty="0">
                <a:solidFill>
                  <a:srgbClr val="9C9E9F"/>
                </a:solidFill>
                <a:latin typeface="Arial"/>
                <a:cs typeface="Arial"/>
              </a:rPr>
              <a:t>Museum</a:t>
            </a:r>
            <a:r>
              <a:rPr sz="1000" spc="-45" dirty="0">
                <a:solidFill>
                  <a:srgbClr val="9C9E9F"/>
                </a:solidFill>
                <a:latin typeface="Arial"/>
                <a:cs typeface="Arial"/>
              </a:rPr>
              <a:t> </a:t>
            </a:r>
            <a:r>
              <a:rPr sz="1000" spc="-40" dirty="0">
                <a:solidFill>
                  <a:srgbClr val="9C9E9F"/>
                </a:solidFill>
                <a:latin typeface="Arial"/>
                <a:cs typeface="Arial"/>
              </a:rPr>
              <a:t>collections</a:t>
            </a:r>
            <a:endParaRPr sz="1000">
              <a:latin typeface="Arial"/>
              <a:cs typeface="Arial"/>
            </a:endParaRPr>
          </a:p>
        </p:txBody>
      </p:sp>
      <p:sp>
        <p:nvSpPr>
          <p:cNvPr id="9" name="object 9"/>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10" name="object 10"/>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11" name="object 11"/>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2" name="object 12"/>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
        <p:nvSpPr>
          <p:cNvPr id="13" name="object 13"/>
          <p:cNvSpPr txBox="1"/>
          <p:nvPr/>
        </p:nvSpPr>
        <p:spPr>
          <a:xfrm>
            <a:off x="4847300" y="1255739"/>
            <a:ext cx="4832985" cy="4638449"/>
          </a:xfrm>
          <a:prstGeom prst="rect">
            <a:avLst/>
          </a:prstGeom>
        </p:spPr>
        <p:txBody>
          <a:bodyPr vert="horz" wrap="square" lIns="0" tIns="135890" rIns="0" bIns="0" rtlCol="0">
            <a:spAutoFit/>
          </a:bodyPr>
          <a:lstStyle/>
          <a:p>
            <a:pPr marL="368300" indent="-356235">
              <a:lnSpc>
                <a:spcPct val="100000"/>
              </a:lnSpc>
              <a:spcBef>
                <a:spcPts val="1070"/>
              </a:spcBef>
              <a:buChar char="•"/>
              <a:tabLst>
                <a:tab pos="368300" algn="l"/>
                <a:tab pos="368935" algn="l"/>
              </a:tabLst>
            </a:pPr>
            <a:r>
              <a:rPr sz="1900" dirty="0">
                <a:latin typeface="Arial"/>
                <a:cs typeface="Arial"/>
              </a:rPr>
              <a:t>Enslaved Africans had to grow their own food</a:t>
            </a:r>
          </a:p>
          <a:p>
            <a:pPr marL="368300" marR="132080" indent="-356235">
              <a:lnSpc>
                <a:spcPct val="105300"/>
              </a:lnSpc>
              <a:spcBef>
                <a:spcPts val="850"/>
              </a:spcBef>
              <a:buChar char="•"/>
              <a:tabLst>
                <a:tab pos="368300" algn="l"/>
                <a:tab pos="368935" algn="l"/>
              </a:tabLst>
            </a:pPr>
            <a:r>
              <a:rPr sz="1900" dirty="0">
                <a:latin typeface="Arial"/>
                <a:cs typeface="Arial"/>
              </a:rPr>
              <a:t>They grew okra and rice – plants that they grew  in Africa</a:t>
            </a:r>
          </a:p>
          <a:p>
            <a:pPr marL="368300" lvl="1" indent="-304165">
              <a:lnSpc>
                <a:spcPct val="100000"/>
              </a:lnSpc>
              <a:spcBef>
                <a:spcPts val="969"/>
              </a:spcBef>
              <a:buChar char="•"/>
              <a:tabLst>
                <a:tab pos="368300" algn="l"/>
                <a:tab pos="368935" algn="l"/>
              </a:tabLst>
            </a:pPr>
            <a:r>
              <a:rPr sz="1900" dirty="0">
                <a:latin typeface="Arial"/>
                <a:cs typeface="Arial"/>
              </a:rPr>
              <a:t>They used their skills and knowledge to survive</a:t>
            </a:r>
          </a:p>
          <a:p>
            <a:pPr marL="368300" marR="5080" indent="-356235">
              <a:lnSpc>
                <a:spcPct val="105200"/>
              </a:lnSpc>
              <a:spcBef>
                <a:spcPts val="855"/>
              </a:spcBef>
              <a:buChar char="•"/>
              <a:tabLst>
                <a:tab pos="368300" algn="l"/>
                <a:tab pos="368935" algn="l"/>
              </a:tabLst>
            </a:pPr>
            <a:r>
              <a:rPr sz="1900" dirty="0">
                <a:latin typeface="Arial"/>
                <a:cs typeface="Arial"/>
              </a:rPr>
              <a:t>They collected wild foods such as fruits, nuts and fish to survive</a:t>
            </a:r>
          </a:p>
          <a:p>
            <a:pPr marL="368300" marR="130175" indent="-356235">
              <a:lnSpc>
                <a:spcPct val="105300"/>
              </a:lnSpc>
              <a:spcBef>
                <a:spcPts val="850"/>
              </a:spcBef>
              <a:buChar char="•"/>
              <a:tabLst>
                <a:tab pos="368300" algn="l"/>
                <a:tab pos="368935" algn="l"/>
              </a:tabLst>
            </a:pPr>
            <a:r>
              <a:rPr sz="1900" dirty="0">
                <a:latin typeface="Arial"/>
                <a:cs typeface="Arial"/>
              </a:rPr>
              <a:t>These provided vitamins and minerals as well as extra protein</a:t>
            </a:r>
          </a:p>
          <a:p>
            <a:pPr marL="368300" marR="200025" indent="-356235">
              <a:lnSpc>
                <a:spcPct val="105200"/>
              </a:lnSpc>
              <a:spcBef>
                <a:spcPts val="850"/>
              </a:spcBef>
              <a:buChar char="•"/>
              <a:tabLst>
                <a:tab pos="368300" algn="l"/>
                <a:tab pos="368935" algn="l"/>
              </a:tabLst>
            </a:pPr>
            <a:r>
              <a:rPr sz="1900" dirty="0">
                <a:latin typeface="Arial"/>
                <a:cs typeface="Arial"/>
              </a:rPr>
              <a:t>Fresh fruit and vegetables provided vitamin C and animals were important sources of protein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4299" y="547102"/>
            <a:ext cx="3052445" cy="482600"/>
          </a:xfrm>
          <a:prstGeom prst="rect">
            <a:avLst/>
          </a:prstGeom>
        </p:spPr>
        <p:txBody>
          <a:bodyPr vert="horz" wrap="square" lIns="0" tIns="12700" rIns="0" bIns="0" rtlCol="0">
            <a:spAutoFit/>
          </a:bodyPr>
          <a:lstStyle/>
          <a:p>
            <a:pPr marL="12700">
              <a:lnSpc>
                <a:spcPct val="100000"/>
              </a:lnSpc>
              <a:spcBef>
                <a:spcPts val="100"/>
              </a:spcBef>
            </a:pPr>
            <a:r>
              <a:rPr spc="-225" dirty="0"/>
              <a:t>Bread</a:t>
            </a:r>
            <a:r>
              <a:rPr spc="-155" dirty="0"/>
              <a:t>f</a:t>
            </a:r>
            <a:r>
              <a:rPr spc="-70" dirty="0"/>
              <a:t>ruit</a:t>
            </a:r>
            <a:r>
              <a:rPr spc="-160" dirty="0"/>
              <a:t> </a:t>
            </a:r>
            <a:r>
              <a:rPr spc="-220" dirty="0"/>
              <a:t>and</a:t>
            </a:r>
            <a:r>
              <a:rPr spc="-160" dirty="0"/>
              <a:t> </a:t>
            </a:r>
            <a:r>
              <a:rPr spc="-285" dirty="0"/>
              <a:t>ac</a:t>
            </a:r>
            <a:r>
              <a:rPr spc="-300" dirty="0"/>
              <a:t>k</a:t>
            </a:r>
            <a:r>
              <a:rPr spc="-250" dirty="0"/>
              <a:t>ee</a:t>
            </a:r>
          </a:p>
        </p:txBody>
      </p:sp>
      <p:sp>
        <p:nvSpPr>
          <p:cNvPr id="3" name="object 3"/>
          <p:cNvSpPr txBox="1"/>
          <p:nvPr/>
        </p:nvSpPr>
        <p:spPr>
          <a:xfrm>
            <a:off x="4847300" y="1255739"/>
            <a:ext cx="5400675" cy="4459682"/>
          </a:xfrm>
          <a:prstGeom prst="rect">
            <a:avLst/>
          </a:prstGeom>
        </p:spPr>
        <p:txBody>
          <a:bodyPr vert="horz" wrap="square" lIns="0" tIns="135890" rIns="0" bIns="0" rtlCol="0">
            <a:spAutoFit/>
          </a:bodyPr>
          <a:lstStyle/>
          <a:p>
            <a:pPr marL="368300" indent="-356235">
              <a:lnSpc>
                <a:spcPct val="100000"/>
              </a:lnSpc>
              <a:spcBef>
                <a:spcPts val="1070"/>
              </a:spcBef>
              <a:buChar char="•"/>
              <a:tabLst>
                <a:tab pos="368300" algn="l"/>
                <a:tab pos="368935" algn="l"/>
              </a:tabLst>
            </a:pPr>
            <a:r>
              <a:rPr sz="1900" dirty="0">
                <a:latin typeface="Arial"/>
                <a:cs typeface="Arial"/>
              </a:rPr>
              <a:t>Breadfruit is high in carbohydrate</a:t>
            </a:r>
          </a:p>
          <a:p>
            <a:pPr marL="368300" marR="81915" indent="-356235">
              <a:lnSpc>
                <a:spcPct val="105300"/>
              </a:lnSpc>
              <a:spcBef>
                <a:spcPts val="850"/>
              </a:spcBef>
              <a:buChar char="•"/>
              <a:tabLst>
                <a:tab pos="368300" algn="l"/>
                <a:tab pos="368935" algn="l"/>
              </a:tabLst>
            </a:pPr>
            <a:r>
              <a:rPr sz="1900" dirty="0">
                <a:latin typeface="Arial"/>
                <a:cs typeface="Arial"/>
              </a:rPr>
              <a:t>It was taken from Tahiti in the Pacific to the Caribbean to feed enslaved people cheaply</a:t>
            </a:r>
          </a:p>
          <a:p>
            <a:pPr marL="368300" marR="639445" indent="-356235">
              <a:lnSpc>
                <a:spcPct val="105300"/>
              </a:lnSpc>
              <a:spcBef>
                <a:spcPts val="850"/>
              </a:spcBef>
              <a:buChar char="•"/>
              <a:tabLst>
                <a:tab pos="368300" algn="l"/>
                <a:tab pos="368935" algn="l"/>
              </a:tabLst>
            </a:pPr>
            <a:r>
              <a:rPr sz="1900" dirty="0">
                <a:latin typeface="Arial"/>
                <a:cs typeface="Arial"/>
              </a:rPr>
              <a:t>The first journey ended in William Bligh’s mutiny on the Bounty</a:t>
            </a:r>
          </a:p>
          <a:p>
            <a:pPr marL="368300" indent="-356235">
              <a:lnSpc>
                <a:spcPct val="100000"/>
              </a:lnSpc>
              <a:spcBef>
                <a:spcPts val="969"/>
              </a:spcBef>
              <a:buChar char="•"/>
              <a:tabLst>
                <a:tab pos="368300" algn="l"/>
                <a:tab pos="368935" algn="l"/>
              </a:tabLst>
            </a:pPr>
            <a:r>
              <a:rPr sz="1900" dirty="0">
                <a:latin typeface="Arial"/>
                <a:cs typeface="Arial"/>
              </a:rPr>
              <a:t>He succeeded on his second voyage</a:t>
            </a:r>
          </a:p>
          <a:p>
            <a:pPr marL="368300" indent="-356235">
              <a:lnSpc>
                <a:spcPct val="100000"/>
              </a:lnSpc>
              <a:spcBef>
                <a:spcPts val="969"/>
              </a:spcBef>
              <a:buChar char="•"/>
              <a:tabLst>
                <a:tab pos="368300" algn="l"/>
                <a:tab pos="368935" algn="l"/>
              </a:tabLst>
            </a:pPr>
            <a:r>
              <a:rPr sz="1900" dirty="0">
                <a:latin typeface="Arial"/>
                <a:cs typeface="Arial"/>
              </a:rPr>
              <a:t>Breadfruit is now a staple food in many tropical regions</a:t>
            </a:r>
          </a:p>
          <a:p>
            <a:pPr marL="368300" marR="415290" indent="-356235">
              <a:lnSpc>
                <a:spcPct val="105300"/>
              </a:lnSpc>
              <a:spcBef>
                <a:spcPts val="850"/>
              </a:spcBef>
              <a:buChar char="•"/>
              <a:tabLst>
                <a:tab pos="368300" algn="l"/>
                <a:tab pos="368935" algn="l"/>
              </a:tabLst>
            </a:pPr>
            <a:r>
              <a:rPr sz="1900" dirty="0">
                <a:latin typeface="Arial"/>
                <a:cs typeface="Arial"/>
              </a:rPr>
              <a:t>Bligh took hundreds of plants from Jamaica for the botanist Joseph Banks</a:t>
            </a:r>
          </a:p>
          <a:p>
            <a:pPr marL="368300" marR="353060" indent="-356235">
              <a:lnSpc>
                <a:spcPct val="105200"/>
              </a:lnSpc>
              <a:spcBef>
                <a:spcPts val="855"/>
              </a:spcBef>
              <a:buChar char="•"/>
              <a:tabLst>
                <a:tab pos="368300" algn="l"/>
                <a:tab pos="368935" algn="l"/>
              </a:tabLst>
            </a:pPr>
            <a:r>
              <a:rPr sz="1900" dirty="0">
                <a:latin typeface="Arial"/>
                <a:cs typeface="Arial"/>
              </a:rPr>
              <a:t>One of these was the fruit ackee – part of Jamaica’s  national dish ‘ackee and saltfish’</a:t>
            </a:r>
          </a:p>
        </p:txBody>
      </p:sp>
      <p:grpSp>
        <p:nvGrpSpPr>
          <p:cNvPr id="4" name="object 4"/>
          <p:cNvGrpSpPr/>
          <p:nvPr/>
        </p:nvGrpSpPr>
        <p:grpSpPr>
          <a:xfrm>
            <a:off x="897000" y="1440002"/>
            <a:ext cx="3807460" cy="2667635"/>
            <a:chOff x="897000" y="1440002"/>
            <a:chExt cx="3807460" cy="2667635"/>
          </a:xfrm>
        </p:grpSpPr>
        <p:pic>
          <p:nvPicPr>
            <p:cNvPr id="5" name="object 5"/>
            <p:cNvPicPr/>
            <p:nvPr/>
          </p:nvPicPr>
          <p:blipFill>
            <a:blip r:embed="rId3" cstate="print"/>
            <a:stretch>
              <a:fillRect/>
            </a:stretch>
          </p:blipFill>
          <p:spPr>
            <a:xfrm>
              <a:off x="2821815" y="1440006"/>
              <a:ext cx="1882150" cy="2667427"/>
            </a:xfrm>
            <a:prstGeom prst="rect">
              <a:avLst/>
            </a:prstGeom>
          </p:spPr>
        </p:pic>
        <p:pic>
          <p:nvPicPr>
            <p:cNvPr id="6" name="object 6"/>
            <p:cNvPicPr/>
            <p:nvPr/>
          </p:nvPicPr>
          <p:blipFill>
            <a:blip r:embed="rId4" cstate="print"/>
            <a:stretch>
              <a:fillRect/>
            </a:stretch>
          </p:blipFill>
          <p:spPr>
            <a:xfrm>
              <a:off x="897000" y="1440002"/>
              <a:ext cx="1882139" cy="2667431"/>
            </a:xfrm>
            <a:prstGeom prst="rect">
              <a:avLst/>
            </a:prstGeom>
          </p:spPr>
        </p:pic>
      </p:grpSp>
      <p:sp>
        <p:nvSpPr>
          <p:cNvPr id="7" name="object 7"/>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8" name="object 8"/>
          <p:cNvSpPr txBox="1"/>
          <p:nvPr/>
        </p:nvSpPr>
        <p:spPr>
          <a:xfrm>
            <a:off x="884299" y="6673743"/>
            <a:ext cx="4014470" cy="330200"/>
          </a:xfrm>
          <a:prstGeom prst="rect">
            <a:avLst/>
          </a:prstGeom>
        </p:spPr>
        <p:txBody>
          <a:bodyPr vert="horz" wrap="square" lIns="0" tIns="12700" rIns="0" bIns="0" rtlCol="0">
            <a:spAutoFit/>
          </a:bodyPr>
          <a:lstStyle/>
          <a:p>
            <a:pPr marL="12700" marR="5080">
              <a:lnSpc>
                <a:spcPct val="100000"/>
              </a:lnSpc>
              <a:spcBef>
                <a:spcPts val="100"/>
              </a:spcBef>
            </a:pPr>
            <a:r>
              <a:rPr sz="1000" spc="-50" dirty="0">
                <a:solidFill>
                  <a:srgbClr val="9C9E9F"/>
                </a:solidFill>
                <a:latin typeface="Arial"/>
                <a:cs typeface="Arial"/>
              </a:rPr>
              <a:t>Left: </a:t>
            </a:r>
            <a:r>
              <a:rPr sz="1000" spc="-80" dirty="0">
                <a:solidFill>
                  <a:srgbClr val="9C9E9F"/>
                </a:solidFill>
                <a:latin typeface="Arial"/>
                <a:cs typeface="Arial"/>
              </a:rPr>
              <a:t>Ackee, </a:t>
            </a:r>
            <a:r>
              <a:rPr sz="1000" spc="-30" dirty="0">
                <a:solidFill>
                  <a:srgbClr val="9C9E9F"/>
                </a:solidFill>
                <a:latin typeface="Arial"/>
                <a:cs typeface="Arial"/>
              </a:rPr>
              <a:t>illustration </a:t>
            </a:r>
            <a:r>
              <a:rPr sz="1000" spc="-20" dirty="0">
                <a:solidFill>
                  <a:srgbClr val="9C9E9F"/>
                </a:solidFill>
                <a:latin typeface="Arial"/>
                <a:cs typeface="Arial"/>
              </a:rPr>
              <a:t>from </a:t>
            </a:r>
            <a:r>
              <a:rPr sz="1000" spc="-105" dirty="0">
                <a:solidFill>
                  <a:srgbClr val="9C9E9F"/>
                </a:solidFill>
                <a:latin typeface="Arial"/>
                <a:cs typeface="Arial"/>
              </a:rPr>
              <a:t>a </a:t>
            </a:r>
            <a:r>
              <a:rPr sz="1000" spc="-40" dirty="0">
                <a:solidFill>
                  <a:srgbClr val="9C9E9F"/>
                </a:solidFill>
                <a:latin typeface="Arial"/>
                <a:cs typeface="Arial"/>
              </a:rPr>
              <a:t>ceiling decoration </a:t>
            </a:r>
            <a:r>
              <a:rPr sz="1000" spc="-30" dirty="0">
                <a:solidFill>
                  <a:srgbClr val="9C9E9F"/>
                </a:solidFill>
                <a:latin typeface="Arial"/>
                <a:cs typeface="Arial"/>
              </a:rPr>
              <a:t>at the </a:t>
            </a:r>
            <a:r>
              <a:rPr sz="1000" spc="-55" dirty="0">
                <a:solidFill>
                  <a:srgbClr val="9C9E9F"/>
                </a:solidFill>
                <a:latin typeface="Arial"/>
                <a:cs typeface="Arial"/>
              </a:rPr>
              <a:t>Natural </a:t>
            </a:r>
            <a:r>
              <a:rPr sz="1000" spc="-40" dirty="0">
                <a:solidFill>
                  <a:srgbClr val="9C9E9F"/>
                </a:solidFill>
                <a:latin typeface="Arial"/>
                <a:cs typeface="Arial"/>
              </a:rPr>
              <a:t>History </a:t>
            </a:r>
            <a:r>
              <a:rPr sz="1000" spc="-70" dirty="0">
                <a:solidFill>
                  <a:srgbClr val="9C9E9F"/>
                </a:solidFill>
                <a:latin typeface="Arial"/>
                <a:cs typeface="Arial"/>
              </a:rPr>
              <a:t>Museum </a:t>
            </a:r>
            <a:r>
              <a:rPr sz="1000" spc="-270" dirty="0">
                <a:solidFill>
                  <a:srgbClr val="9C9E9F"/>
                </a:solidFill>
                <a:latin typeface="Arial"/>
                <a:cs typeface="Arial"/>
              </a:rPr>
              <a:t> </a:t>
            </a:r>
            <a:r>
              <a:rPr sz="1000" spc="-65" dirty="0">
                <a:solidFill>
                  <a:srgbClr val="9C9E9F"/>
                </a:solidFill>
                <a:latin typeface="Arial"/>
                <a:cs typeface="Arial"/>
              </a:rPr>
              <a:t>Right:</a:t>
            </a:r>
            <a:r>
              <a:rPr sz="1000" spc="-55" dirty="0">
                <a:solidFill>
                  <a:srgbClr val="9C9E9F"/>
                </a:solidFill>
                <a:latin typeface="Arial"/>
                <a:cs typeface="Arial"/>
              </a:rPr>
              <a:t> </a:t>
            </a:r>
            <a:r>
              <a:rPr sz="1000" spc="-50" dirty="0">
                <a:solidFill>
                  <a:srgbClr val="9C9E9F"/>
                </a:solidFill>
                <a:latin typeface="Arial"/>
                <a:cs typeface="Arial"/>
              </a:rPr>
              <a:t>Breadfruit, </a:t>
            </a:r>
            <a:r>
              <a:rPr sz="1000" spc="-30" dirty="0">
                <a:solidFill>
                  <a:srgbClr val="9C9E9F"/>
                </a:solidFill>
                <a:latin typeface="Arial"/>
                <a:cs typeface="Arial"/>
              </a:rPr>
              <a:t>illustration</a:t>
            </a:r>
            <a:r>
              <a:rPr sz="1000" spc="-50" dirty="0">
                <a:solidFill>
                  <a:srgbClr val="9C9E9F"/>
                </a:solidFill>
                <a:latin typeface="Arial"/>
                <a:cs typeface="Arial"/>
              </a:rPr>
              <a:t> </a:t>
            </a:r>
            <a:r>
              <a:rPr sz="1000" spc="-20" dirty="0">
                <a:solidFill>
                  <a:srgbClr val="9C9E9F"/>
                </a:solidFill>
                <a:latin typeface="Arial"/>
                <a:cs typeface="Arial"/>
              </a:rPr>
              <a:t>from</a:t>
            </a:r>
            <a:r>
              <a:rPr sz="1000" spc="-50" dirty="0">
                <a:solidFill>
                  <a:srgbClr val="9C9E9F"/>
                </a:solidFill>
                <a:latin typeface="Arial"/>
                <a:cs typeface="Arial"/>
              </a:rPr>
              <a:t> </a:t>
            </a:r>
            <a:r>
              <a:rPr sz="1000" spc="-30" dirty="0">
                <a:solidFill>
                  <a:srgbClr val="9C9E9F"/>
                </a:solidFill>
                <a:latin typeface="Arial"/>
                <a:cs typeface="Arial"/>
              </a:rPr>
              <a:t>the</a:t>
            </a:r>
            <a:r>
              <a:rPr sz="1000" spc="-50" dirty="0">
                <a:solidFill>
                  <a:srgbClr val="9C9E9F"/>
                </a:solidFill>
                <a:latin typeface="Arial"/>
                <a:cs typeface="Arial"/>
              </a:rPr>
              <a:t> </a:t>
            </a:r>
            <a:r>
              <a:rPr sz="1000" spc="-55" dirty="0">
                <a:solidFill>
                  <a:srgbClr val="9C9E9F"/>
                </a:solidFill>
                <a:latin typeface="Arial"/>
                <a:cs typeface="Arial"/>
              </a:rPr>
              <a:t>Natural</a:t>
            </a:r>
            <a:r>
              <a:rPr sz="1000" spc="-50" dirty="0">
                <a:solidFill>
                  <a:srgbClr val="9C9E9F"/>
                </a:solidFill>
                <a:latin typeface="Arial"/>
                <a:cs typeface="Arial"/>
              </a:rPr>
              <a:t> </a:t>
            </a:r>
            <a:r>
              <a:rPr sz="1000" spc="-40" dirty="0">
                <a:solidFill>
                  <a:srgbClr val="9C9E9F"/>
                </a:solidFill>
                <a:latin typeface="Arial"/>
                <a:cs typeface="Arial"/>
              </a:rPr>
              <a:t>History</a:t>
            </a:r>
            <a:r>
              <a:rPr sz="1000" spc="-50" dirty="0">
                <a:solidFill>
                  <a:srgbClr val="9C9E9F"/>
                </a:solidFill>
                <a:latin typeface="Arial"/>
                <a:cs typeface="Arial"/>
              </a:rPr>
              <a:t> </a:t>
            </a:r>
            <a:r>
              <a:rPr sz="1000" spc="-70" dirty="0">
                <a:solidFill>
                  <a:srgbClr val="9C9E9F"/>
                </a:solidFill>
                <a:latin typeface="Arial"/>
                <a:cs typeface="Arial"/>
              </a:rPr>
              <a:t>Museum</a:t>
            </a:r>
            <a:r>
              <a:rPr sz="1000" spc="-50" dirty="0">
                <a:solidFill>
                  <a:srgbClr val="9C9E9F"/>
                </a:solidFill>
                <a:latin typeface="Arial"/>
                <a:cs typeface="Arial"/>
              </a:rPr>
              <a:t> </a:t>
            </a:r>
            <a:r>
              <a:rPr sz="1000" spc="-40" dirty="0">
                <a:solidFill>
                  <a:srgbClr val="9C9E9F"/>
                </a:solidFill>
                <a:latin typeface="Arial"/>
                <a:cs typeface="Arial"/>
              </a:rPr>
              <a:t>collections</a:t>
            </a:r>
            <a:endParaRPr sz="1000">
              <a:latin typeface="Arial"/>
              <a:cs typeface="Arial"/>
            </a:endParaRPr>
          </a:p>
        </p:txBody>
      </p:sp>
      <p:sp>
        <p:nvSpPr>
          <p:cNvPr id="9" name="object 9"/>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10" name="object 10"/>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11" name="object 11"/>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2" name="object 12"/>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4299" y="547102"/>
            <a:ext cx="1285240" cy="482600"/>
          </a:xfrm>
          <a:prstGeom prst="rect">
            <a:avLst/>
          </a:prstGeom>
        </p:spPr>
        <p:txBody>
          <a:bodyPr vert="horz" wrap="square" lIns="0" tIns="12700" rIns="0" bIns="0" rtlCol="0">
            <a:spAutoFit/>
          </a:bodyPr>
          <a:lstStyle/>
          <a:p>
            <a:pPr marL="12700">
              <a:lnSpc>
                <a:spcPct val="100000"/>
              </a:lnSpc>
              <a:spcBef>
                <a:spcPts val="100"/>
              </a:spcBef>
            </a:pPr>
            <a:r>
              <a:rPr spc="-265" dirty="0"/>
              <a:t>Legacies</a:t>
            </a:r>
          </a:p>
        </p:txBody>
      </p:sp>
      <p:pic>
        <p:nvPicPr>
          <p:cNvPr id="3" name="object 3"/>
          <p:cNvPicPr/>
          <p:nvPr/>
        </p:nvPicPr>
        <p:blipFill>
          <a:blip r:embed="rId3" cstate="print"/>
          <a:stretch>
            <a:fillRect/>
          </a:stretch>
        </p:blipFill>
        <p:spPr>
          <a:xfrm>
            <a:off x="905999" y="1440006"/>
            <a:ext cx="3578999" cy="2205437"/>
          </a:xfrm>
          <a:prstGeom prst="rect">
            <a:avLst/>
          </a:prstGeom>
        </p:spPr>
      </p:pic>
      <p:sp>
        <p:nvSpPr>
          <p:cNvPr id="4" name="object 4"/>
          <p:cNvSpPr txBox="1">
            <a:spLocks noGrp="1"/>
          </p:cNvSpPr>
          <p:nvPr>
            <p:ph type="body" idx="1"/>
          </p:nvPr>
        </p:nvSpPr>
        <p:spPr>
          <a:xfrm>
            <a:off x="941359" y="1363841"/>
            <a:ext cx="8810680" cy="4847866"/>
          </a:xfrm>
          <a:prstGeom prst="rect">
            <a:avLst/>
          </a:prstGeom>
        </p:spPr>
        <p:txBody>
          <a:bodyPr vert="horz" wrap="square" lIns="0" tIns="12065" rIns="0" bIns="0" rtlCol="0">
            <a:spAutoFit/>
          </a:bodyPr>
          <a:lstStyle/>
          <a:p>
            <a:pPr marL="4274185" marR="308610" indent="-356235">
              <a:lnSpc>
                <a:spcPct val="105300"/>
              </a:lnSpc>
              <a:spcBef>
                <a:spcPts val="95"/>
              </a:spcBef>
              <a:buChar char="•"/>
              <a:tabLst>
                <a:tab pos="4274185" algn="l"/>
                <a:tab pos="4274820" algn="l"/>
              </a:tabLst>
            </a:pPr>
            <a:r>
              <a:rPr dirty="0"/>
              <a:t>Soul food is the traditional cooking of African-Americans in the Southern US</a:t>
            </a:r>
            <a:r>
              <a:rPr lang="en-GB" dirty="0"/>
              <a:t> </a:t>
            </a:r>
            <a:r>
              <a:rPr dirty="0"/>
              <a:t>where slavery  was common</a:t>
            </a:r>
          </a:p>
          <a:p>
            <a:pPr marL="4274185" indent="-356235">
              <a:lnSpc>
                <a:spcPct val="100000"/>
              </a:lnSpc>
              <a:spcBef>
                <a:spcPts val="975"/>
              </a:spcBef>
              <a:buChar char="•"/>
              <a:tabLst>
                <a:tab pos="4274185" algn="l"/>
                <a:tab pos="4274820" algn="l"/>
              </a:tabLst>
            </a:pPr>
            <a:r>
              <a:rPr dirty="0"/>
              <a:t>Soul food can be traced back to Africa</a:t>
            </a:r>
          </a:p>
          <a:p>
            <a:pPr marL="4274185" marR="207010" indent="-356235">
              <a:lnSpc>
                <a:spcPct val="105200"/>
              </a:lnSpc>
              <a:spcBef>
                <a:spcPts val="850"/>
              </a:spcBef>
              <a:buChar char="•"/>
              <a:tabLst>
                <a:tab pos="4274185" algn="l"/>
                <a:tab pos="4274820" algn="l"/>
              </a:tabLst>
            </a:pPr>
            <a:r>
              <a:rPr dirty="0"/>
              <a:t>Rice, sorghum and okra from Africa went to the Americas during the slave trade</a:t>
            </a:r>
          </a:p>
          <a:p>
            <a:pPr marL="4274820" marR="532765" indent="-356235">
              <a:lnSpc>
                <a:spcPct val="105300"/>
              </a:lnSpc>
              <a:spcBef>
                <a:spcPts val="850"/>
              </a:spcBef>
              <a:buChar char="•"/>
              <a:tabLst>
                <a:tab pos="4274185" algn="l"/>
                <a:tab pos="4274820" algn="l"/>
              </a:tabLst>
            </a:pPr>
            <a:r>
              <a:rPr dirty="0"/>
              <a:t>Enslaved people also used cheap foods with  little waste</a:t>
            </a:r>
          </a:p>
          <a:p>
            <a:pPr marL="4274820" indent="-356235">
              <a:lnSpc>
                <a:spcPct val="100000"/>
              </a:lnSpc>
              <a:spcBef>
                <a:spcPts val="969"/>
              </a:spcBef>
              <a:buChar char="•"/>
              <a:tabLst>
                <a:tab pos="4274820" algn="l"/>
                <a:tab pos="4275455" algn="l"/>
              </a:tabLst>
            </a:pPr>
            <a:r>
              <a:rPr dirty="0"/>
              <a:t>Soups and stews were boiled over and over again</a:t>
            </a:r>
          </a:p>
          <a:p>
            <a:pPr marL="4274820" marR="5080" indent="-356235">
              <a:lnSpc>
                <a:spcPct val="105300"/>
              </a:lnSpc>
              <a:spcBef>
                <a:spcPts val="850"/>
              </a:spcBef>
              <a:buChar char="•"/>
              <a:tabLst>
                <a:tab pos="4274820" algn="l"/>
                <a:tab pos="4275455" algn="l"/>
              </a:tabLst>
            </a:pPr>
            <a:r>
              <a:rPr dirty="0"/>
              <a:t>Fried foods, foods rich in salt and well cooked  vegetables are linked to diet at the time of slavery</a:t>
            </a:r>
          </a:p>
        </p:txBody>
      </p:sp>
      <p:sp>
        <p:nvSpPr>
          <p:cNvPr id="5" name="object 5"/>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6" name="object 6"/>
          <p:cNvSpPr txBox="1"/>
          <p:nvPr/>
        </p:nvSpPr>
        <p:spPr>
          <a:xfrm>
            <a:off x="884299" y="6673743"/>
            <a:ext cx="2811780" cy="3302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9C9E9F"/>
                </a:solidFill>
                <a:latin typeface="Arial"/>
                <a:cs typeface="Arial"/>
              </a:rPr>
              <a:t>Caribbean</a:t>
            </a:r>
            <a:r>
              <a:rPr sz="1000" spc="-55" dirty="0">
                <a:solidFill>
                  <a:srgbClr val="9C9E9F"/>
                </a:solidFill>
                <a:latin typeface="Arial"/>
                <a:cs typeface="Arial"/>
              </a:rPr>
              <a:t> </a:t>
            </a:r>
            <a:r>
              <a:rPr sz="1000" spc="-65" dirty="0">
                <a:solidFill>
                  <a:srgbClr val="9C9E9F"/>
                </a:solidFill>
                <a:latin typeface="Arial"/>
                <a:cs typeface="Arial"/>
              </a:rPr>
              <a:t>vegetables</a:t>
            </a:r>
            <a:r>
              <a:rPr sz="1000" spc="-55" dirty="0">
                <a:solidFill>
                  <a:srgbClr val="9C9E9F"/>
                </a:solidFill>
                <a:latin typeface="Arial"/>
                <a:cs typeface="Arial"/>
              </a:rPr>
              <a:t> </a:t>
            </a:r>
            <a:r>
              <a:rPr sz="1000" spc="-40" dirty="0">
                <a:solidFill>
                  <a:srgbClr val="9C9E9F"/>
                </a:solidFill>
                <a:latin typeface="Arial"/>
                <a:cs typeface="Arial"/>
              </a:rPr>
              <a:t>on</a:t>
            </a:r>
            <a:r>
              <a:rPr sz="1000" spc="-55" dirty="0">
                <a:solidFill>
                  <a:srgbClr val="9C9E9F"/>
                </a:solidFill>
                <a:latin typeface="Arial"/>
                <a:cs typeface="Arial"/>
              </a:rPr>
              <a:t> </a:t>
            </a:r>
            <a:r>
              <a:rPr sz="1000" spc="-85" dirty="0">
                <a:solidFill>
                  <a:srgbClr val="9C9E9F"/>
                </a:solidFill>
                <a:latin typeface="Arial"/>
                <a:cs typeface="Arial"/>
              </a:rPr>
              <a:t>sale</a:t>
            </a:r>
            <a:r>
              <a:rPr sz="1000" spc="-55" dirty="0">
                <a:solidFill>
                  <a:srgbClr val="9C9E9F"/>
                </a:solidFill>
                <a:latin typeface="Arial"/>
                <a:cs typeface="Arial"/>
              </a:rPr>
              <a:t> </a:t>
            </a:r>
            <a:r>
              <a:rPr sz="1000" spc="-30" dirty="0">
                <a:solidFill>
                  <a:srgbClr val="9C9E9F"/>
                </a:solidFill>
                <a:latin typeface="Arial"/>
                <a:cs typeface="Arial"/>
              </a:rPr>
              <a:t>at</a:t>
            </a:r>
            <a:r>
              <a:rPr sz="1000" spc="-55" dirty="0">
                <a:solidFill>
                  <a:srgbClr val="9C9E9F"/>
                </a:solidFill>
                <a:latin typeface="Arial"/>
                <a:cs typeface="Arial"/>
              </a:rPr>
              <a:t> </a:t>
            </a:r>
            <a:r>
              <a:rPr sz="1000" spc="-35" dirty="0">
                <a:solidFill>
                  <a:srgbClr val="9C9E9F"/>
                </a:solidFill>
                <a:latin typeface="Arial"/>
                <a:cs typeface="Arial"/>
              </a:rPr>
              <a:t>Brixton</a:t>
            </a:r>
            <a:r>
              <a:rPr sz="1000" spc="-55" dirty="0">
                <a:solidFill>
                  <a:srgbClr val="9C9E9F"/>
                </a:solidFill>
                <a:latin typeface="Arial"/>
                <a:cs typeface="Arial"/>
              </a:rPr>
              <a:t> Market, </a:t>
            </a:r>
            <a:r>
              <a:rPr sz="1000" spc="-60" dirty="0">
                <a:solidFill>
                  <a:srgbClr val="9C9E9F"/>
                </a:solidFill>
                <a:latin typeface="Arial"/>
                <a:cs typeface="Arial"/>
              </a:rPr>
              <a:t>London</a:t>
            </a:r>
            <a:endParaRPr sz="1000">
              <a:latin typeface="Arial"/>
              <a:cs typeface="Arial"/>
            </a:endParaRPr>
          </a:p>
          <a:p>
            <a:pPr marL="12700">
              <a:lnSpc>
                <a:spcPct val="100000"/>
              </a:lnSpc>
            </a:pPr>
            <a:r>
              <a:rPr sz="1000" spc="25" dirty="0">
                <a:solidFill>
                  <a:srgbClr val="9C9E9F"/>
                </a:solidFill>
                <a:latin typeface="Arial"/>
                <a:cs typeface="Arial"/>
              </a:rPr>
              <a:t>©</a:t>
            </a:r>
            <a:r>
              <a:rPr sz="1000" spc="-55" dirty="0">
                <a:solidFill>
                  <a:srgbClr val="9C9E9F"/>
                </a:solidFill>
                <a:latin typeface="Arial"/>
                <a:cs typeface="Arial"/>
              </a:rPr>
              <a:t> </a:t>
            </a:r>
            <a:r>
              <a:rPr sz="1000" spc="-40" dirty="0">
                <a:solidFill>
                  <a:srgbClr val="9C9E9F"/>
                </a:solidFill>
                <a:latin typeface="Arial"/>
                <a:cs typeface="Arial"/>
              </a:rPr>
              <a:t>Copyright</a:t>
            </a:r>
            <a:r>
              <a:rPr sz="1000" spc="-55" dirty="0">
                <a:solidFill>
                  <a:srgbClr val="9C9E9F"/>
                </a:solidFill>
                <a:latin typeface="Arial"/>
                <a:cs typeface="Arial"/>
              </a:rPr>
              <a:t> Alex </a:t>
            </a:r>
            <a:r>
              <a:rPr sz="1000" spc="-40" dirty="0">
                <a:solidFill>
                  <a:srgbClr val="9C9E9F"/>
                </a:solidFill>
                <a:latin typeface="Arial"/>
                <a:cs typeface="Arial"/>
              </a:rPr>
              <a:t>Munro</a:t>
            </a:r>
            <a:endParaRPr sz="1000">
              <a:latin typeface="Arial"/>
              <a:cs typeface="Arial"/>
            </a:endParaRPr>
          </a:p>
        </p:txBody>
      </p:sp>
      <p:sp>
        <p:nvSpPr>
          <p:cNvPr id="7" name="object 7"/>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8" name="object 8"/>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9" name="object 9"/>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0" name="object 10"/>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990903"/>
            <a:ext cx="2463800" cy="1854200"/>
          </a:xfrm>
          <a:prstGeom prst="rect">
            <a:avLst/>
          </a:prstGeom>
        </p:spPr>
        <p:txBody>
          <a:bodyPr vert="horz" wrap="square" lIns="0" tIns="12700" rIns="0" bIns="0" rtlCol="0">
            <a:spAutoFit/>
          </a:bodyPr>
          <a:lstStyle/>
          <a:p>
            <a:pPr marL="12700" marR="5080">
              <a:lnSpc>
                <a:spcPct val="100000"/>
              </a:lnSpc>
              <a:spcBef>
                <a:spcPts val="100"/>
              </a:spcBef>
            </a:pPr>
            <a:r>
              <a:rPr sz="2000" spc="-105" dirty="0">
                <a:latin typeface="Arial"/>
                <a:cs typeface="Arial"/>
              </a:rPr>
              <a:t>Natural</a:t>
            </a:r>
            <a:r>
              <a:rPr sz="2000" spc="-110" dirty="0">
                <a:latin typeface="Arial"/>
                <a:cs typeface="Arial"/>
              </a:rPr>
              <a:t> </a:t>
            </a:r>
            <a:r>
              <a:rPr sz="2000" spc="-90" dirty="0">
                <a:latin typeface="Arial"/>
                <a:cs typeface="Arial"/>
              </a:rPr>
              <a:t>Histo</a:t>
            </a:r>
            <a:r>
              <a:rPr sz="2000" spc="-25" dirty="0">
                <a:latin typeface="Arial"/>
                <a:cs typeface="Arial"/>
              </a:rPr>
              <a:t>r</a:t>
            </a:r>
            <a:r>
              <a:rPr sz="2000" spc="-30" dirty="0">
                <a:latin typeface="Arial"/>
                <a:cs typeface="Arial"/>
              </a:rPr>
              <a:t>y</a:t>
            </a:r>
            <a:r>
              <a:rPr sz="2000" spc="-110" dirty="0">
                <a:latin typeface="Arial"/>
                <a:cs typeface="Arial"/>
              </a:rPr>
              <a:t> </a:t>
            </a:r>
            <a:r>
              <a:rPr sz="2000" spc="-120" dirty="0">
                <a:latin typeface="Arial"/>
                <a:cs typeface="Arial"/>
              </a:rPr>
              <a:t>Museum  </a:t>
            </a:r>
            <a:r>
              <a:rPr sz="2000" spc="-110" dirty="0">
                <a:latin typeface="Arial"/>
                <a:cs typeface="Arial"/>
              </a:rPr>
              <a:t>Cromwell </a:t>
            </a:r>
            <a:r>
              <a:rPr sz="2000" spc="-200" dirty="0">
                <a:latin typeface="Arial"/>
                <a:cs typeface="Arial"/>
              </a:rPr>
              <a:t>Road</a:t>
            </a:r>
            <a:endParaRPr sz="2000">
              <a:latin typeface="Arial"/>
              <a:cs typeface="Arial"/>
            </a:endParaRPr>
          </a:p>
          <a:p>
            <a:pPr marL="12700">
              <a:lnSpc>
                <a:spcPct val="100000"/>
              </a:lnSpc>
            </a:pPr>
            <a:r>
              <a:rPr sz="2000" spc="-120" dirty="0">
                <a:latin typeface="Arial"/>
                <a:cs typeface="Arial"/>
              </a:rPr>
              <a:t>London</a:t>
            </a:r>
            <a:r>
              <a:rPr sz="2000" spc="-110" dirty="0">
                <a:latin typeface="Arial"/>
                <a:cs typeface="Arial"/>
              </a:rPr>
              <a:t> </a:t>
            </a:r>
            <a:r>
              <a:rPr sz="2000" spc="-185" dirty="0">
                <a:latin typeface="Arial"/>
                <a:cs typeface="Arial"/>
              </a:rPr>
              <a:t>SW7</a:t>
            </a:r>
            <a:r>
              <a:rPr sz="2000" spc="-110" dirty="0">
                <a:latin typeface="Arial"/>
                <a:cs typeface="Arial"/>
              </a:rPr>
              <a:t> </a:t>
            </a:r>
            <a:r>
              <a:rPr sz="2000" spc="-185" dirty="0">
                <a:latin typeface="Arial"/>
                <a:cs typeface="Arial"/>
              </a:rPr>
              <a:t>5BD,</a:t>
            </a:r>
            <a:r>
              <a:rPr sz="2000" spc="-110" dirty="0">
                <a:latin typeface="Arial"/>
                <a:cs typeface="Arial"/>
              </a:rPr>
              <a:t> </a:t>
            </a:r>
            <a:r>
              <a:rPr sz="2000" spc="-220" dirty="0">
                <a:latin typeface="Arial"/>
                <a:cs typeface="Arial"/>
              </a:rPr>
              <a:t>UK.</a:t>
            </a:r>
            <a:endParaRPr sz="2000">
              <a:latin typeface="Arial"/>
              <a:cs typeface="Arial"/>
            </a:endParaRPr>
          </a:p>
          <a:p>
            <a:pPr>
              <a:lnSpc>
                <a:spcPct val="100000"/>
              </a:lnSpc>
              <a:spcBef>
                <a:spcPts val="40"/>
              </a:spcBef>
            </a:pPr>
            <a:endParaRPr sz="2050">
              <a:latin typeface="Arial"/>
              <a:cs typeface="Arial"/>
            </a:endParaRPr>
          </a:p>
          <a:p>
            <a:pPr marL="12700">
              <a:lnSpc>
                <a:spcPct val="100000"/>
              </a:lnSpc>
            </a:pPr>
            <a:r>
              <a:rPr sz="2000" spc="-114" dirty="0">
                <a:latin typeface="Arial"/>
                <a:cs typeface="Arial"/>
              </a:rPr>
              <a:t>+44</a:t>
            </a:r>
            <a:r>
              <a:rPr sz="2000" spc="-110" dirty="0">
                <a:latin typeface="Arial"/>
                <a:cs typeface="Arial"/>
              </a:rPr>
              <a:t> </a:t>
            </a:r>
            <a:r>
              <a:rPr sz="2000" spc="-70" dirty="0">
                <a:latin typeface="Arial"/>
                <a:cs typeface="Arial"/>
              </a:rPr>
              <a:t>(0)20</a:t>
            </a:r>
            <a:r>
              <a:rPr sz="2000" spc="-110" dirty="0">
                <a:latin typeface="Arial"/>
                <a:cs typeface="Arial"/>
              </a:rPr>
              <a:t> </a:t>
            </a:r>
            <a:r>
              <a:rPr sz="2000" spc="-60" dirty="0">
                <a:latin typeface="Arial"/>
                <a:cs typeface="Arial"/>
              </a:rPr>
              <a:t>7942</a:t>
            </a:r>
            <a:r>
              <a:rPr sz="2000" spc="-110" dirty="0">
                <a:latin typeface="Arial"/>
                <a:cs typeface="Arial"/>
              </a:rPr>
              <a:t> </a:t>
            </a:r>
            <a:r>
              <a:rPr sz="2000" spc="-60" dirty="0">
                <a:latin typeface="Arial"/>
                <a:cs typeface="Arial"/>
              </a:rPr>
              <a:t>5000</a:t>
            </a:r>
            <a:endParaRPr sz="2000">
              <a:latin typeface="Arial"/>
              <a:cs typeface="Arial"/>
            </a:endParaRPr>
          </a:p>
          <a:p>
            <a:pPr marL="12700">
              <a:lnSpc>
                <a:spcPct val="100000"/>
              </a:lnSpc>
            </a:pPr>
            <a:r>
              <a:rPr sz="2000" spc="-135" dirty="0">
                <a:latin typeface="Arial"/>
                <a:cs typeface="Arial"/>
                <a:hlinkClick r:id="rId2"/>
              </a:rPr>
              <a:t>www.nhm.ac.uk</a:t>
            </a:r>
            <a:endParaRPr sz="2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97000" y="1440005"/>
            <a:ext cx="5295595" cy="4132805"/>
          </a:xfrm>
          <a:prstGeom prst="rect">
            <a:avLst/>
          </a:prstGeom>
        </p:spPr>
      </p:pic>
      <p:sp>
        <p:nvSpPr>
          <p:cNvPr id="3" name="object 3"/>
          <p:cNvSpPr txBox="1">
            <a:spLocks noGrp="1"/>
          </p:cNvSpPr>
          <p:nvPr>
            <p:ph type="title"/>
          </p:nvPr>
        </p:nvSpPr>
        <p:spPr>
          <a:xfrm>
            <a:off x="884299" y="547102"/>
            <a:ext cx="5457825" cy="482600"/>
          </a:xfrm>
          <a:prstGeom prst="rect">
            <a:avLst/>
          </a:prstGeom>
        </p:spPr>
        <p:txBody>
          <a:bodyPr vert="horz" wrap="square" lIns="0" tIns="12700" rIns="0" bIns="0" rtlCol="0">
            <a:spAutoFit/>
          </a:bodyPr>
          <a:lstStyle/>
          <a:p>
            <a:pPr marL="12700">
              <a:lnSpc>
                <a:spcPct val="100000"/>
              </a:lnSpc>
              <a:spcBef>
                <a:spcPts val="100"/>
              </a:spcBef>
            </a:pPr>
            <a:r>
              <a:rPr spc="-445" dirty="0"/>
              <a:t>V</a:t>
            </a:r>
            <a:r>
              <a:rPr spc="-130" dirty="0"/>
              <a:t>o</a:t>
            </a:r>
            <a:r>
              <a:rPr spc="-270" dirty="0"/>
              <a:t>yages</a:t>
            </a:r>
            <a:r>
              <a:rPr spc="-160" dirty="0"/>
              <a:t> </a:t>
            </a:r>
            <a:r>
              <a:rPr spc="15" dirty="0"/>
              <a:t>of</a:t>
            </a:r>
            <a:r>
              <a:rPr spc="-160" dirty="0"/>
              <a:t> </a:t>
            </a:r>
            <a:r>
              <a:rPr spc="-215" dirty="0"/>
              <a:t>Disco</a:t>
            </a:r>
            <a:r>
              <a:rPr spc="-260" dirty="0"/>
              <a:t>v</a:t>
            </a:r>
            <a:r>
              <a:rPr spc="-240" dirty="0"/>
              <a:t>e</a:t>
            </a:r>
            <a:r>
              <a:rPr spc="-80" dirty="0"/>
              <a:t>r</a:t>
            </a:r>
            <a:r>
              <a:rPr spc="-180" dirty="0"/>
              <a:t>y</a:t>
            </a:r>
            <a:r>
              <a:rPr spc="-160" dirty="0"/>
              <a:t> </a:t>
            </a:r>
            <a:r>
              <a:rPr spc="-175" dirty="0"/>
              <a:t>(c1400-1600s)</a:t>
            </a:r>
          </a:p>
        </p:txBody>
      </p:sp>
      <p:sp>
        <p:nvSpPr>
          <p:cNvPr id="4" name="object 4"/>
          <p:cNvSpPr txBox="1"/>
          <p:nvPr/>
        </p:nvSpPr>
        <p:spPr>
          <a:xfrm>
            <a:off x="6587301" y="1363840"/>
            <a:ext cx="3449954" cy="3599447"/>
          </a:xfrm>
          <a:prstGeom prst="rect">
            <a:avLst/>
          </a:prstGeom>
        </p:spPr>
        <p:txBody>
          <a:bodyPr vert="horz" wrap="square" lIns="0" tIns="12700" rIns="0" bIns="0" rtlCol="0">
            <a:spAutoFit/>
          </a:bodyPr>
          <a:lstStyle/>
          <a:p>
            <a:pPr marL="368300" marR="5080" indent="-356235">
              <a:lnSpc>
                <a:spcPct val="105200"/>
              </a:lnSpc>
              <a:spcBef>
                <a:spcPts val="100"/>
              </a:spcBef>
              <a:buChar char="•"/>
              <a:tabLst>
                <a:tab pos="368300" algn="l"/>
                <a:tab pos="368935" algn="l"/>
              </a:tabLst>
            </a:pPr>
            <a:r>
              <a:rPr sz="1900" dirty="0">
                <a:latin typeface="Arial"/>
                <a:cs typeface="Arial"/>
              </a:rPr>
              <a:t>Hundreds of years ago people explored, exploited and </a:t>
            </a:r>
            <a:r>
              <a:rPr sz="1900" dirty="0" err="1">
                <a:latin typeface="Arial"/>
                <a:cs typeface="Arial"/>
              </a:rPr>
              <a:t>colonised</a:t>
            </a:r>
            <a:r>
              <a:rPr sz="1900" dirty="0">
                <a:latin typeface="Arial"/>
                <a:cs typeface="Arial"/>
              </a:rPr>
              <a:t> large parts of the world</a:t>
            </a:r>
          </a:p>
          <a:p>
            <a:pPr marL="368300" marR="205104" indent="-356235">
              <a:lnSpc>
                <a:spcPct val="105300"/>
              </a:lnSpc>
              <a:spcBef>
                <a:spcPts val="850"/>
              </a:spcBef>
              <a:buChar char="•"/>
              <a:tabLst>
                <a:tab pos="368300" algn="l"/>
                <a:tab pos="368935" algn="l"/>
              </a:tabLst>
            </a:pPr>
            <a:r>
              <a:rPr sz="1900" dirty="0">
                <a:latin typeface="Arial"/>
                <a:cs typeface="Arial"/>
              </a:rPr>
              <a:t>Explorers made long dangerous journeys on wooden ships</a:t>
            </a:r>
          </a:p>
          <a:p>
            <a:pPr marL="368300" marR="5080" indent="-356235">
              <a:lnSpc>
                <a:spcPct val="105200"/>
              </a:lnSpc>
              <a:spcBef>
                <a:spcPts val="850"/>
              </a:spcBef>
              <a:buChar char="•"/>
              <a:tabLst>
                <a:tab pos="368935" algn="l"/>
              </a:tabLst>
            </a:pPr>
            <a:r>
              <a:rPr sz="1900" dirty="0">
                <a:latin typeface="Arial"/>
                <a:cs typeface="Arial"/>
              </a:rPr>
              <a:t>Natura</a:t>
            </a:r>
            <a:r>
              <a:rPr lang="en-GB" sz="1900" dirty="0">
                <a:latin typeface="Arial"/>
                <a:cs typeface="Arial"/>
              </a:rPr>
              <a:t>l </a:t>
            </a:r>
            <a:r>
              <a:rPr sz="1900" dirty="0">
                <a:latin typeface="Arial"/>
                <a:cs typeface="Arial"/>
              </a:rPr>
              <a:t>historians discovered new</a:t>
            </a:r>
            <a:r>
              <a:rPr lang="en-GB" sz="1900" dirty="0">
                <a:latin typeface="Arial"/>
                <a:cs typeface="Arial"/>
              </a:rPr>
              <a:t> </a:t>
            </a:r>
            <a:r>
              <a:rPr sz="1900" dirty="0">
                <a:latin typeface="Arial"/>
                <a:cs typeface="Arial"/>
              </a:rPr>
              <a:t>plants to study scientifically or for  food and medicine</a:t>
            </a:r>
          </a:p>
        </p:txBody>
      </p:sp>
      <p:sp>
        <p:nvSpPr>
          <p:cNvPr id="5" name="object 5"/>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6" name="object 6"/>
          <p:cNvSpPr txBox="1"/>
          <p:nvPr/>
        </p:nvSpPr>
        <p:spPr>
          <a:xfrm>
            <a:off x="884299" y="6673742"/>
            <a:ext cx="3619500"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9C9E9F"/>
                </a:solidFill>
                <a:latin typeface="Arial"/>
                <a:cs typeface="Arial"/>
              </a:rPr>
              <a:t>Christopher</a:t>
            </a:r>
            <a:r>
              <a:rPr sz="1000" spc="-50" dirty="0">
                <a:solidFill>
                  <a:srgbClr val="9C9E9F"/>
                </a:solidFill>
                <a:latin typeface="Arial"/>
                <a:cs typeface="Arial"/>
              </a:rPr>
              <a:t> </a:t>
            </a:r>
            <a:r>
              <a:rPr sz="1000" spc="-75" dirty="0">
                <a:solidFill>
                  <a:srgbClr val="9C9E9F"/>
                </a:solidFill>
                <a:latin typeface="Arial"/>
                <a:cs typeface="Arial"/>
              </a:rPr>
              <a:t>Columbus</a:t>
            </a:r>
            <a:r>
              <a:rPr sz="1000" spc="-50" dirty="0">
                <a:solidFill>
                  <a:srgbClr val="9C9E9F"/>
                </a:solidFill>
                <a:latin typeface="Arial"/>
                <a:cs typeface="Arial"/>
              </a:rPr>
              <a:t> </a:t>
            </a:r>
            <a:r>
              <a:rPr sz="1000" spc="-40" dirty="0">
                <a:solidFill>
                  <a:srgbClr val="9C9E9F"/>
                </a:solidFill>
                <a:latin typeface="Arial"/>
                <a:cs typeface="Arial"/>
              </a:rPr>
              <a:t>arriving</a:t>
            </a:r>
            <a:r>
              <a:rPr sz="1000" spc="-45" dirty="0">
                <a:solidFill>
                  <a:srgbClr val="9C9E9F"/>
                </a:solidFill>
                <a:latin typeface="Arial"/>
                <a:cs typeface="Arial"/>
              </a:rPr>
              <a:t> </a:t>
            </a:r>
            <a:r>
              <a:rPr sz="1000" spc="-25" dirty="0">
                <a:solidFill>
                  <a:srgbClr val="9C9E9F"/>
                </a:solidFill>
                <a:latin typeface="Arial"/>
                <a:cs typeface="Arial"/>
              </a:rPr>
              <a:t>in</a:t>
            </a:r>
            <a:r>
              <a:rPr sz="1000" spc="-50" dirty="0">
                <a:solidFill>
                  <a:srgbClr val="9C9E9F"/>
                </a:solidFill>
                <a:latin typeface="Arial"/>
                <a:cs typeface="Arial"/>
              </a:rPr>
              <a:t> </a:t>
            </a:r>
            <a:r>
              <a:rPr sz="1000" spc="-60" dirty="0">
                <a:solidFill>
                  <a:srgbClr val="9C9E9F"/>
                </a:solidFill>
                <a:latin typeface="Arial"/>
                <a:cs typeface="Arial"/>
              </a:rPr>
              <a:t>America</a:t>
            </a:r>
            <a:r>
              <a:rPr sz="1000" spc="-45" dirty="0">
                <a:solidFill>
                  <a:srgbClr val="9C9E9F"/>
                </a:solidFill>
                <a:latin typeface="Arial"/>
                <a:cs typeface="Arial"/>
              </a:rPr>
              <a:t> (1893,</a:t>
            </a:r>
            <a:r>
              <a:rPr sz="1000" spc="-50" dirty="0">
                <a:solidFill>
                  <a:srgbClr val="9C9E9F"/>
                </a:solidFill>
                <a:latin typeface="Arial"/>
                <a:cs typeface="Arial"/>
              </a:rPr>
              <a:t> </a:t>
            </a:r>
            <a:r>
              <a:rPr sz="1000" spc="-120" dirty="0">
                <a:solidFill>
                  <a:srgbClr val="9C9E9F"/>
                </a:solidFill>
                <a:latin typeface="Arial"/>
                <a:cs typeface="Arial"/>
              </a:rPr>
              <a:t>L.</a:t>
            </a:r>
            <a:r>
              <a:rPr sz="1000" spc="-50" dirty="0">
                <a:solidFill>
                  <a:srgbClr val="9C9E9F"/>
                </a:solidFill>
                <a:latin typeface="Arial"/>
                <a:cs typeface="Arial"/>
              </a:rPr>
              <a:t> </a:t>
            </a:r>
            <a:r>
              <a:rPr sz="1000" spc="-95" dirty="0">
                <a:solidFill>
                  <a:srgbClr val="9C9E9F"/>
                </a:solidFill>
                <a:latin typeface="Arial"/>
                <a:cs typeface="Arial"/>
              </a:rPr>
              <a:t>Prang</a:t>
            </a:r>
            <a:r>
              <a:rPr sz="1000" spc="-45" dirty="0">
                <a:solidFill>
                  <a:srgbClr val="9C9E9F"/>
                </a:solidFill>
                <a:latin typeface="Arial"/>
                <a:cs typeface="Arial"/>
              </a:rPr>
              <a:t> </a:t>
            </a:r>
            <a:r>
              <a:rPr sz="1000" spc="-65" dirty="0">
                <a:solidFill>
                  <a:srgbClr val="9C9E9F"/>
                </a:solidFill>
                <a:latin typeface="Arial"/>
                <a:cs typeface="Arial"/>
              </a:rPr>
              <a:t>&amp;</a:t>
            </a:r>
            <a:r>
              <a:rPr sz="1000" spc="-50" dirty="0">
                <a:solidFill>
                  <a:srgbClr val="9C9E9F"/>
                </a:solidFill>
                <a:latin typeface="Arial"/>
                <a:cs typeface="Arial"/>
              </a:rPr>
              <a:t> </a:t>
            </a:r>
            <a:r>
              <a:rPr sz="1000" spc="-95" dirty="0">
                <a:solidFill>
                  <a:srgbClr val="9C9E9F"/>
                </a:solidFill>
                <a:latin typeface="Arial"/>
                <a:cs typeface="Arial"/>
              </a:rPr>
              <a:t>Co.,</a:t>
            </a:r>
            <a:r>
              <a:rPr sz="1000" spc="-45" dirty="0">
                <a:solidFill>
                  <a:srgbClr val="9C9E9F"/>
                </a:solidFill>
                <a:latin typeface="Arial"/>
                <a:cs typeface="Arial"/>
              </a:rPr>
              <a:t> </a:t>
            </a:r>
            <a:r>
              <a:rPr sz="1000" spc="-55" dirty="0">
                <a:solidFill>
                  <a:srgbClr val="9C9E9F"/>
                </a:solidFill>
                <a:latin typeface="Arial"/>
                <a:cs typeface="Arial"/>
              </a:rPr>
              <a:t>Boston)</a:t>
            </a:r>
            <a:endParaRPr sz="1000">
              <a:latin typeface="Arial"/>
              <a:cs typeface="Arial"/>
            </a:endParaRPr>
          </a:p>
        </p:txBody>
      </p:sp>
      <p:sp>
        <p:nvSpPr>
          <p:cNvPr id="7" name="object 7"/>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8" name="object 8"/>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9" name="object 9"/>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0" name="object 10"/>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96999" y="1440004"/>
            <a:ext cx="3504015" cy="4639799"/>
          </a:xfrm>
          <a:prstGeom prst="rect">
            <a:avLst/>
          </a:prstGeom>
        </p:spPr>
      </p:pic>
      <p:sp>
        <p:nvSpPr>
          <p:cNvPr id="3" name="object 3"/>
          <p:cNvSpPr txBox="1">
            <a:spLocks noGrp="1"/>
          </p:cNvSpPr>
          <p:nvPr>
            <p:ph type="title"/>
          </p:nvPr>
        </p:nvSpPr>
        <p:spPr>
          <a:xfrm>
            <a:off x="884299" y="547100"/>
            <a:ext cx="3291204" cy="482600"/>
          </a:xfrm>
          <a:prstGeom prst="rect">
            <a:avLst/>
          </a:prstGeom>
        </p:spPr>
        <p:txBody>
          <a:bodyPr vert="horz" wrap="square" lIns="0" tIns="12700" rIns="0" bIns="0" rtlCol="0">
            <a:spAutoFit/>
          </a:bodyPr>
          <a:lstStyle/>
          <a:p>
            <a:pPr marL="12700">
              <a:lnSpc>
                <a:spcPct val="100000"/>
              </a:lnSpc>
              <a:spcBef>
                <a:spcPts val="100"/>
              </a:spcBef>
            </a:pPr>
            <a:r>
              <a:rPr spc="-204" dirty="0"/>
              <a:t>Why</a:t>
            </a:r>
            <a:r>
              <a:rPr spc="-160" dirty="0"/>
              <a:t> </a:t>
            </a:r>
            <a:r>
              <a:rPr spc="-245" dirty="0"/>
              <a:t>ensl</a:t>
            </a:r>
            <a:r>
              <a:rPr spc="-345" dirty="0"/>
              <a:t>a</a:t>
            </a:r>
            <a:r>
              <a:rPr spc="-250" dirty="0"/>
              <a:t>ve</a:t>
            </a:r>
            <a:r>
              <a:rPr spc="-160" dirty="0"/>
              <a:t> </a:t>
            </a:r>
            <a:r>
              <a:rPr spc="-114" dirty="0"/>
              <a:t>A</a:t>
            </a:r>
            <a:r>
              <a:rPr spc="-90" dirty="0"/>
              <a:t>f</a:t>
            </a:r>
            <a:r>
              <a:rPr spc="-270" dirty="0"/>
              <a:t>ricans?</a:t>
            </a:r>
          </a:p>
        </p:txBody>
      </p:sp>
      <p:sp>
        <p:nvSpPr>
          <p:cNvPr id="4" name="object 4"/>
          <p:cNvSpPr txBox="1"/>
          <p:nvPr/>
        </p:nvSpPr>
        <p:spPr>
          <a:xfrm>
            <a:off x="4847300" y="1363840"/>
            <a:ext cx="4846955" cy="2677784"/>
          </a:xfrm>
          <a:prstGeom prst="rect">
            <a:avLst/>
          </a:prstGeom>
        </p:spPr>
        <p:txBody>
          <a:bodyPr vert="horz" wrap="square" lIns="0" tIns="12065" rIns="0" bIns="0" rtlCol="0">
            <a:spAutoFit/>
          </a:bodyPr>
          <a:lstStyle/>
          <a:p>
            <a:pPr marL="368300" marR="5080" indent="-356235">
              <a:lnSpc>
                <a:spcPct val="105300"/>
              </a:lnSpc>
              <a:spcBef>
                <a:spcPts val="95"/>
              </a:spcBef>
              <a:buChar char="•"/>
              <a:tabLst>
                <a:tab pos="368300" algn="l"/>
                <a:tab pos="368935" algn="l"/>
              </a:tabLst>
            </a:pPr>
            <a:r>
              <a:rPr sz="1900" dirty="0">
                <a:latin typeface="Arial"/>
                <a:cs typeface="Arial"/>
              </a:rPr>
              <a:t>Wars or disease killed many original people in the Americas and European servants</a:t>
            </a:r>
          </a:p>
          <a:p>
            <a:pPr marL="368300" marR="707390" indent="-356235">
              <a:lnSpc>
                <a:spcPct val="105200"/>
              </a:lnSpc>
              <a:spcBef>
                <a:spcPts val="855"/>
              </a:spcBef>
              <a:buChar char="•"/>
              <a:tabLst>
                <a:tab pos="368300" algn="l"/>
                <a:tab pos="368935" algn="l"/>
              </a:tabLst>
            </a:pPr>
            <a:r>
              <a:rPr sz="1900" dirty="0">
                <a:latin typeface="Arial"/>
                <a:cs typeface="Arial"/>
              </a:rPr>
              <a:t>African people were enslaved to work on plantations in the Caribbean and America</a:t>
            </a:r>
          </a:p>
          <a:p>
            <a:pPr marL="368300" marR="377190" indent="-356235">
              <a:lnSpc>
                <a:spcPct val="105300"/>
              </a:lnSpc>
              <a:spcBef>
                <a:spcPts val="850"/>
              </a:spcBef>
              <a:buChar char="•"/>
              <a:tabLst>
                <a:tab pos="368300" algn="l"/>
                <a:tab pos="368935" algn="l"/>
              </a:tabLst>
            </a:pPr>
            <a:r>
              <a:rPr sz="1900" dirty="0">
                <a:latin typeface="Arial"/>
                <a:cs typeface="Arial"/>
              </a:rPr>
              <a:t>The crops that grew there made huge profits for Europeans</a:t>
            </a:r>
          </a:p>
        </p:txBody>
      </p:sp>
      <p:sp>
        <p:nvSpPr>
          <p:cNvPr id="5" name="object 5"/>
          <p:cNvSpPr/>
          <p:nvPr/>
        </p:nvSpPr>
        <p:spPr>
          <a:xfrm>
            <a:off x="896999" y="6549866"/>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6" name="object 6"/>
          <p:cNvSpPr txBox="1"/>
          <p:nvPr/>
        </p:nvSpPr>
        <p:spPr>
          <a:xfrm>
            <a:off x="884299" y="6673742"/>
            <a:ext cx="4948555"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9C9E9F"/>
                </a:solidFill>
                <a:latin typeface="Arial"/>
                <a:cs typeface="Arial"/>
              </a:rPr>
              <a:t>One</a:t>
            </a:r>
            <a:r>
              <a:rPr sz="1000" spc="-50" dirty="0">
                <a:solidFill>
                  <a:srgbClr val="9C9E9F"/>
                </a:solidFill>
                <a:latin typeface="Arial"/>
                <a:cs typeface="Arial"/>
              </a:rPr>
              <a:t> </a:t>
            </a:r>
            <a:r>
              <a:rPr sz="1000" spc="5" dirty="0">
                <a:solidFill>
                  <a:srgbClr val="9C9E9F"/>
                </a:solidFill>
                <a:latin typeface="Arial"/>
                <a:cs typeface="Arial"/>
              </a:rPr>
              <a:t>of</a:t>
            </a:r>
            <a:r>
              <a:rPr sz="1000" spc="-50" dirty="0">
                <a:solidFill>
                  <a:srgbClr val="9C9E9F"/>
                </a:solidFill>
                <a:latin typeface="Arial"/>
                <a:cs typeface="Arial"/>
              </a:rPr>
              <a:t> </a:t>
            </a:r>
            <a:r>
              <a:rPr sz="1000" spc="-30" dirty="0">
                <a:solidFill>
                  <a:srgbClr val="9C9E9F"/>
                </a:solidFill>
                <a:latin typeface="Arial"/>
                <a:cs typeface="Arial"/>
              </a:rPr>
              <a:t>the</a:t>
            </a:r>
            <a:r>
              <a:rPr sz="1000" spc="-50" dirty="0">
                <a:solidFill>
                  <a:srgbClr val="9C9E9F"/>
                </a:solidFill>
                <a:latin typeface="Arial"/>
                <a:cs typeface="Arial"/>
              </a:rPr>
              <a:t> earliest</a:t>
            </a:r>
            <a:r>
              <a:rPr sz="1000" spc="-45" dirty="0">
                <a:solidFill>
                  <a:srgbClr val="9C9E9F"/>
                </a:solidFill>
                <a:latin typeface="Arial"/>
                <a:cs typeface="Arial"/>
              </a:rPr>
              <a:t> </a:t>
            </a:r>
            <a:r>
              <a:rPr sz="1000" spc="-55" dirty="0">
                <a:solidFill>
                  <a:srgbClr val="9C9E9F"/>
                </a:solidFill>
                <a:latin typeface="Arial"/>
                <a:cs typeface="Arial"/>
              </a:rPr>
              <a:t>recorded</a:t>
            </a:r>
            <a:r>
              <a:rPr sz="1000" spc="-50" dirty="0">
                <a:solidFill>
                  <a:srgbClr val="9C9E9F"/>
                </a:solidFill>
                <a:latin typeface="Arial"/>
                <a:cs typeface="Arial"/>
              </a:rPr>
              <a:t> </a:t>
            </a:r>
            <a:r>
              <a:rPr sz="1000" spc="-70" dirty="0">
                <a:solidFill>
                  <a:srgbClr val="9C9E9F"/>
                </a:solidFill>
                <a:latin typeface="Arial"/>
                <a:cs typeface="Arial"/>
              </a:rPr>
              <a:t>examples</a:t>
            </a:r>
            <a:r>
              <a:rPr sz="1000" spc="-50" dirty="0">
                <a:solidFill>
                  <a:srgbClr val="9C9E9F"/>
                </a:solidFill>
                <a:latin typeface="Arial"/>
                <a:cs typeface="Arial"/>
              </a:rPr>
              <a:t> </a:t>
            </a:r>
            <a:r>
              <a:rPr sz="1000" spc="5" dirty="0">
                <a:solidFill>
                  <a:srgbClr val="9C9E9F"/>
                </a:solidFill>
                <a:latin typeface="Arial"/>
                <a:cs typeface="Arial"/>
              </a:rPr>
              <a:t>of</a:t>
            </a:r>
            <a:r>
              <a:rPr sz="1000" spc="-50" dirty="0">
                <a:solidFill>
                  <a:srgbClr val="9C9E9F"/>
                </a:solidFill>
                <a:latin typeface="Arial"/>
                <a:cs typeface="Arial"/>
              </a:rPr>
              <a:t> </a:t>
            </a:r>
            <a:r>
              <a:rPr sz="1000" spc="-25" dirty="0">
                <a:solidFill>
                  <a:srgbClr val="9C9E9F"/>
                </a:solidFill>
                <a:latin typeface="Arial"/>
                <a:cs typeface="Arial"/>
              </a:rPr>
              <a:t>life</a:t>
            </a:r>
            <a:r>
              <a:rPr sz="1000" spc="-45" dirty="0">
                <a:solidFill>
                  <a:srgbClr val="9C9E9F"/>
                </a:solidFill>
                <a:latin typeface="Arial"/>
                <a:cs typeface="Arial"/>
              </a:rPr>
              <a:t> </a:t>
            </a:r>
            <a:r>
              <a:rPr sz="1000" spc="-25" dirty="0">
                <a:solidFill>
                  <a:srgbClr val="9C9E9F"/>
                </a:solidFill>
                <a:latin typeface="Arial"/>
                <a:cs typeface="Arial"/>
              </a:rPr>
              <a:t>in</a:t>
            </a:r>
            <a:r>
              <a:rPr sz="1000" spc="-50" dirty="0">
                <a:solidFill>
                  <a:srgbClr val="9C9E9F"/>
                </a:solidFill>
                <a:latin typeface="Arial"/>
                <a:cs typeface="Arial"/>
              </a:rPr>
              <a:t> </a:t>
            </a:r>
            <a:r>
              <a:rPr sz="1000" spc="-30" dirty="0">
                <a:solidFill>
                  <a:srgbClr val="9C9E9F"/>
                </a:solidFill>
                <a:latin typeface="Arial"/>
                <a:cs typeface="Arial"/>
              </a:rPr>
              <a:t>the</a:t>
            </a:r>
            <a:r>
              <a:rPr sz="1000" spc="-50" dirty="0">
                <a:solidFill>
                  <a:srgbClr val="9C9E9F"/>
                </a:solidFill>
                <a:latin typeface="Arial"/>
                <a:cs typeface="Arial"/>
              </a:rPr>
              <a:t> </a:t>
            </a:r>
            <a:r>
              <a:rPr sz="1000" spc="-75" dirty="0">
                <a:solidFill>
                  <a:srgbClr val="9C9E9F"/>
                </a:solidFill>
                <a:latin typeface="Arial"/>
                <a:cs typeface="Arial"/>
              </a:rPr>
              <a:t>Caribbean,</a:t>
            </a:r>
            <a:r>
              <a:rPr sz="1000" spc="-45" dirty="0">
                <a:solidFill>
                  <a:srgbClr val="9C9E9F"/>
                </a:solidFill>
                <a:latin typeface="Arial"/>
                <a:cs typeface="Arial"/>
              </a:rPr>
              <a:t> </a:t>
            </a:r>
            <a:r>
              <a:rPr sz="1000" spc="-110" dirty="0">
                <a:solidFill>
                  <a:srgbClr val="9C9E9F"/>
                </a:solidFill>
                <a:latin typeface="Arial"/>
                <a:cs typeface="Arial"/>
              </a:rPr>
              <a:t>Jean</a:t>
            </a:r>
            <a:r>
              <a:rPr sz="1000" spc="-50" dirty="0">
                <a:solidFill>
                  <a:srgbClr val="9C9E9F"/>
                </a:solidFill>
                <a:latin typeface="Arial"/>
                <a:cs typeface="Arial"/>
              </a:rPr>
              <a:t> </a:t>
            </a:r>
            <a:r>
              <a:rPr sz="1000" spc="-55" dirty="0">
                <a:solidFill>
                  <a:srgbClr val="9C9E9F"/>
                </a:solidFill>
                <a:latin typeface="Arial"/>
                <a:cs typeface="Arial"/>
              </a:rPr>
              <a:t>Baptiste</a:t>
            </a:r>
            <a:r>
              <a:rPr sz="1000" spc="-50" dirty="0">
                <a:solidFill>
                  <a:srgbClr val="9C9E9F"/>
                </a:solidFill>
                <a:latin typeface="Arial"/>
                <a:cs typeface="Arial"/>
              </a:rPr>
              <a:t> </a:t>
            </a:r>
            <a:r>
              <a:rPr sz="1000" spc="-85" dirty="0">
                <a:solidFill>
                  <a:srgbClr val="9C9E9F"/>
                </a:solidFill>
                <a:latin typeface="Arial"/>
                <a:cs typeface="Arial"/>
              </a:rPr>
              <a:t>Du</a:t>
            </a:r>
            <a:r>
              <a:rPr sz="1000" spc="-50" dirty="0">
                <a:solidFill>
                  <a:srgbClr val="9C9E9F"/>
                </a:solidFill>
                <a:latin typeface="Arial"/>
                <a:cs typeface="Arial"/>
              </a:rPr>
              <a:t> </a:t>
            </a:r>
            <a:r>
              <a:rPr sz="1000" spc="-65" dirty="0">
                <a:solidFill>
                  <a:srgbClr val="9C9E9F"/>
                </a:solidFill>
                <a:latin typeface="Arial"/>
                <a:cs typeface="Arial"/>
              </a:rPr>
              <a:t>Tertre,</a:t>
            </a:r>
            <a:r>
              <a:rPr sz="1000" spc="-45" dirty="0">
                <a:solidFill>
                  <a:srgbClr val="9C9E9F"/>
                </a:solidFill>
                <a:latin typeface="Arial"/>
                <a:cs typeface="Arial"/>
              </a:rPr>
              <a:t> </a:t>
            </a:r>
            <a:r>
              <a:rPr sz="1000" spc="-35" dirty="0">
                <a:solidFill>
                  <a:srgbClr val="9C9E9F"/>
                </a:solidFill>
                <a:latin typeface="Arial"/>
                <a:cs typeface="Arial"/>
              </a:rPr>
              <a:t>1610–1687</a:t>
            </a:r>
            <a:endParaRPr sz="1000">
              <a:latin typeface="Arial"/>
              <a:cs typeface="Arial"/>
            </a:endParaRPr>
          </a:p>
        </p:txBody>
      </p:sp>
      <p:sp>
        <p:nvSpPr>
          <p:cNvPr id="7" name="object 7"/>
          <p:cNvSpPr/>
          <p:nvPr/>
        </p:nvSpPr>
        <p:spPr>
          <a:xfrm>
            <a:off x="9322360" y="6932606"/>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8" name="object 8"/>
          <p:cNvSpPr/>
          <p:nvPr/>
        </p:nvSpPr>
        <p:spPr>
          <a:xfrm>
            <a:off x="8305859" y="6932586"/>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1"/>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9"/>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9" name="object 9"/>
          <p:cNvSpPr/>
          <p:nvPr/>
        </p:nvSpPr>
        <p:spPr>
          <a:xfrm>
            <a:off x="7303144" y="6936257"/>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60"/>
                </a:moveTo>
                <a:lnTo>
                  <a:pt x="623150" y="99060"/>
                </a:lnTo>
                <a:lnTo>
                  <a:pt x="638619" y="139611"/>
                </a:lnTo>
                <a:lnTo>
                  <a:pt x="643841" y="150104"/>
                </a:lnTo>
                <a:lnTo>
                  <a:pt x="651965" y="157035"/>
                </a:lnTo>
                <a:lnTo>
                  <a:pt x="665792" y="160185"/>
                </a:lnTo>
                <a:lnTo>
                  <a:pt x="688124" y="159334"/>
                </a:lnTo>
                <a:lnTo>
                  <a:pt x="662599" y="99060"/>
                </a:lnTo>
                <a:close/>
              </a:path>
              <a:path w="953770" h="163195">
                <a:moveTo>
                  <a:pt x="627621" y="0"/>
                </a:moveTo>
                <a:lnTo>
                  <a:pt x="565264" y="0"/>
                </a:lnTo>
                <a:lnTo>
                  <a:pt x="565264" y="159334"/>
                </a:lnTo>
                <a:lnTo>
                  <a:pt x="605066" y="159334"/>
                </a:lnTo>
                <a:lnTo>
                  <a:pt x="605066" y="99060"/>
                </a:lnTo>
                <a:lnTo>
                  <a:pt x="662599" y="99060"/>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0" name="object 10"/>
          <p:cNvSpPr/>
          <p:nvPr/>
        </p:nvSpPr>
        <p:spPr>
          <a:xfrm>
            <a:off x="6949740" y="6868173"/>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3"/>
                </a:lnTo>
                <a:lnTo>
                  <a:pt x="172148" y="271653"/>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5"/>
                </a:lnTo>
                <a:lnTo>
                  <a:pt x="231711" y="271653"/>
                </a:lnTo>
                <a:lnTo>
                  <a:pt x="246824" y="271653"/>
                </a:lnTo>
                <a:lnTo>
                  <a:pt x="246824" y="57785"/>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5"/>
                </a:lnTo>
                <a:lnTo>
                  <a:pt x="164299" y="120015"/>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5"/>
                </a:lnTo>
                <a:lnTo>
                  <a:pt x="179082" y="120015"/>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97000" y="1440014"/>
            <a:ext cx="3519030" cy="4823993"/>
          </a:xfrm>
          <a:prstGeom prst="rect">
            <a:avLst/>
          </a:prstGeom>
        </p:spPr>
      </p:pic>
      <p:sp>
        <p:nvSpPr>
          <p:cNvPr id="3" name="object 3"/>
          <p:cNvSpPr txBox="1">
            <a:spLocks noGrp="1"/>
          </p:cNvSpPr>
          <p:nvPr>
            <p:ph type="title"/>
          </p:nvPr>
        </p:nvSpPr>
        <p:spPr>
          <a:xfrm>
            <a:off x="917299" y="547102"/>
            <a:ext cx="2638425" cy="482600"/>
          </a:xfrm>
          <a:prstGeom prst="rect">
            <a:avLst/>
          </a:prstGeom>
        </p:spPr>
        <p:txBody>
          <a:bodyPr vert="horz" wrap="square" lIns="0" tIns="12700" rIns="0" bIns="0" rtlCol="0">
            <a:spAutoFit/>
          </a:bodyPr>
          <a:lstStyle/>
          <a:p>
            <a:pPr marL="12700">
              <a:lnSpc>
                <a:spcPct val="100000"/>
              </a:lnSpc>
              <a:spcBef>
                <a:spcPts val="100"/>
              </a:spcBef>
            </a:pPr>
            <a:r>
              <a:rPr spc="-290" dirty="0"/>
              <a:t>Scale</a:t>
            </a:r>
            <a:r>
              <a:rPr spc="-160" dirty="0"/>
              <a:t> </a:t>
            </a:r>
            <a:r>
              <a:rPr spc="15" dirty="0"/>
              <a:t>of</a:t>
            </a:r>
            <a:r>
              <a:rPr spc="-160" dirty="0"/>
              <a:t> </a:t>
            </a:r>
            <a:r>
              <a:rPr spc="-110" dirty="0"/>
              <a:t>the</a:t>
            </a:r>
            <a:r>
              <a:rPr spc="-160" dirty="0"/>
              <a:t> </a:t>
            </a:r>
            <a:r>
              <a:rPr spc="-155" dirty="0"/>
              <a:t>trade</a:t>
            </a:r>
          </a:p>
        </p:txBody>
      </p:sp>
      <p:sp>
        <p:nvSpPr>
          <p:cNvPr id="4" name="object 4"/>
          <p:cNvSpPr txBox="1"/>
          <p:nvPr/>
        </p:nvSpPr>
        <p:spPr>
          <a:xfrm>
            <a:off x="4847300" y="1255739"/>
            <a:ext cx="5059045" cy="4232441"/>
          </a:xfrm>
          <a:prstGeom prst="rect">
            <a:avLst/>
          </a:prstGeom>
        </p:spPr>
        <p:txBody>
          <a:bodyPr vert="horz" wrap="square" lIns="0" tIns="135890" rIns="0" bIns="0" rtlCol="0">
            <a:spAutoFit/>
          </a:bodyPr>
          <a:lstStyle/>
          <a:p>
            <a:pPr marL="368300" indent="-356235">
              <a:lnSpc>
                <a:spcPct val="100000"/>
              </a:lnSpc>
              <a:spcBef>
                <a:spcPts val="1070"/>
              </a:spcBef>
              <a:buChar char="•"/>
              <a:tabLst>
                <a:tab pos="368300" algn="l"/>
                <a:tab pos="368935" algn="l"/>
              </a:tabLst>
            </a:pPr>
            <a:r>
              <a:rPr sz="1900" dirty="0">
                <a:latin typeface="Arial"/>
                <a:cs typeface="Arial"/>
              </a:rPr>
              <a:t>The transatlantic slave trade lasted over 300 years</a:t>
            </a:r>
          </a:p>
          <a:p>
            <a:pPr marL="368300" marR="81915" indent="-356235">
              <a:lnSpc>
                <a:spcPct val="105300"/>
              </a:lnSpc>
              <a:spcBef>
                <a:spcPts val="850"/>
              </a:spcBef>
              <a:buChar char="•"/>
              <a:tabLst>
                <a:tab pos="368300" algn="l"/>
                <a:tab pos="368935" algn="l"/>
              </a:tabLst>
            </a:pPr>
            <a:r>
              <a:rPr sz="1900" dirty="0">
                <a:latin typeface="Arial"/>
                <a:cs typeface="Arial"/>
              </a:rPr>
              <a:t>Historians estimate that 10-15 million people were taken from Africa by force</a:t>
            </a:r>
          </a:p>
          <a:p>
            <a:pPr marL="368300" marR="5080" indent="-356235">
              <a:lnSpc>
                <a:spcPct val="105300"/>
              </a:lnSpc>
              <a:spcBef>
                <a:spcPts val="850"/>
              </a:spcBef>
              <a:buChar char="•"/>
              <a:tabLst>
                <a:tab pos="368300" algn="l"/>
                <a:tab pos="368935" algn="l"/>
              </a:tabLst>
            </a:pPr>
            <a:r>
              <a:rPr sz="1900" dirty="0">
                <a:latin typeface="Arial"/>
                <a:cs typeface="Arial"/>
              </a:rPr>
              <a:t>Other estimates say many more millions of Africans were taken</a:t>
            </a:r>
          </a:p>
          <a:p>
            <a:pPr marL="368300" marR="368300" indent="-356235">
              <a:lnSpc>
                <a:spcPct val="105300"/>
              </a:lnSpc>
              <a:spcBef>
                <a:spcPts val="850"/>
              </a:spcBef>
              <a:buChar char="•"/>
              <a:tabLst>
                <a:tab pos="368300" algn="l"/>
                <a:tab pos="368935" algn="l"/>
              </a:tabLst>
            </a:pPr>
            <a:r>
              <a:rPr sz="1900" dirty="0">
                <a:latin typeface="Arial"/>
                <a:cs typeface="Arial"/>
              </a:rPr>
              <a:t>Many African people tried to stop the trade but Europeans had guns and more power</a:t>
            </a:r>
          </a:p>
          <a:p>
            <a:pPr marL="368935" marR="208915" indent="-356235">
              <a:lnSpc>
                <a:spcPct val="105300"/>
              </a:lnSpc>
              <a:spcBef>
                <a:spcPts val="850"/>
              </a:spcBef>
              <a:buChar char="•"/>
              <a:tabLst>
                <a:tab pos="368935" algn="l"/>
                <a:tab pos="369570" algn="l"/>
              </a:tabLst>
            </a:pPr>
            <a:r>
              <a:rPr sz="1900" dirty="0">
                <a:latin typeface="Arial"/>
                <a:cs typeface="Arial"/>
              </a:rPr>
              <a:t>Africans took few possessions, except their skills, knowledge</a:t>
            </a:r>
            <a:r>
              <a:rPr lang="en-GB" sz="1900" dirty="0">
                <a:latin typeface="Arial"/>
                <a:cs typeface="Arial"/>
              </a:rPr>
              <a:t> </a:t>
            </a:r>
            <a:r>
              <a:rPr sz="1900" dirty="0">
                <a:latin typeface="Arial"/>
                <a:cs typeface="Arial"/>
              </a:rPr>
              <a:t>and ideas and sometimes a few seeds</a:t>
            </a:r>
          </a:p>
        </p:txBody>
      </p:sp>
      <p:sp>
        <p:nvSpPr>
          <p:cNvPr id="5" name="object 5"/>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6" name="object 6"/>
          <p:cNvSpPr txBox="1"/>
          <p:nvPr/>
        </p:nvSpPr>
        <p:spPr>
          <a:xfrm>
            <a:off x="884299" y="6673743"/>
            <a:ext cx="5218430"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9C9E9F"/>
                </a:solidFill>
                <a:latin typeface="Arial"/>
                <a:cs typeface="Arial"/>
              </a:rPr>
              <a:t>Captured</a:t>
            </a:r>
            <a:r>
              <a:rPr sz="1000" spc="-50" dirty="0">
                <a:solidFill>
                  <a:srgbClr val="9C9E9F"/>
                </a:solidFill>
                <a:latin typeface="Arial"/>
                <a:cs typeface="Arial"/>
              </a:rPr>
              <a:t> Africans</a:t>
            </a:r>
            <a:r>
              <a:rPr sz="1000" spc="-45" dirty="0">
                <a:solidFill>
                  <a:srgbClr val="9C9E9F"/>
                </a:solidFill>
                <a:latin typeface="Arial"/>
                <a:cs typeface="Arial"/>
              </a:rPr>
              <a:t> </a:t>
            </a:r>
            <a:r>
              <a:rPr sz="1000" spc="-50" dirty="0">
                <a:solidFill>
                  <a:srgbClr val="9C9E9F"/>
                </a:solidFill>
                <a:latin typeface="Arial"/>
                <a:cs typeface="Arial"/>
              </a:rPr>
              <a:t>being</a:t>
            </a:r>
            <a:r>
              <a:rPr sz="1000" spc="-45" dirty="0">
                <a:solidFill>
                  <a:srgbClr val="9C9E9F"/>
                </a:solidFill>
                <a:latin typeface="Arial"/>
                <a:cs typeface="Arial"/>
              </a:rPr>
              <a:t> forced </a:t>
            </a:r>
            <a:r>
              <a:rPr sz="1000" spc="5" dirty="0">
                <a:solidFill>
                  <a:srgbClr val="9C9E9F"/>
                </a:solidFill>
                <a:latin typeface="Arial"/>
                <a:cs typeface="Arial"/>
              </a:rPr>
              <a:t>to</a:t>
            </a:r>
            <a:r>
              <a:rPr sz="1000" spc="-45" dirty="0">
                <a:solidFill>
                  <a:srgbClr val="9C9E9F"/>
                </a:solidFill>
                <a:latin typeface="Arial"/>
                <a:cs typeface="Arial"/>
              </a:rPr>
              <a:t> </a:t>
            </a:r>
            <a:r>
              <a:rPr sz="1000" spc="-60" dirty="0">
                <a:solidFill>
                  <a:srgbClr val="9C9E9F"/>
                </a:solidFill>
                <a:latin typeface="Arial"/>
                <a:cs typeface="Arial"/>
              </a:rPr>
              <a:t>march</a:t>
            </a:r>
            <a:r>
              <a:rPr sz="1000" spc="-45" dirty="0">
                <a:solidFill>
                  <a:srgbClr val="9C9E9F"/>
                </a:solidFill>
                <a:latin typeface="Arial"/>
                <a:cs typeface="Arial"/>
              </a:rPr>
              <a:t> </a:t>
            </a:r>
            <a:r>
              <a:rPr sz="1000" spc="5" dirty="0">
                <a:solidFill>
                  <a:srgbClr val="9C9E9F"/>
                </a:solidFill>
                <a:latin typeface="Arial"/>
                <a:cs typeface="Arial"/>
              </a:rPr>
              <a:t>to</a:t>
            </a:r>
            <a:r>
              <a:rPr sz="1000" spc="-45" dirty="0">
                <a:solidFill>
                  <a:srgbClr val="9C9E9F"/>
                </a:solidFill>
                <a:latin typeface="Arial"/>
                <a:cs typeface="Arial"/>
              </a:rPr>
              <a:t> </a:t>
            </a:r>
            <a:r>
              <a:rPr sz="1000" spc="-30" dirty="0">
                <a:solidFill>
                  <a:srgbClr val="9C9E9F"/>
                </a:solidFill>
                <a:latin typeface="Arial"/>
                <a:cs typeface="Arial"/>
              </a:rPr>
              <a:t>the</a:t>
            </a:r>
            <a:r>
              <a:rPr sz="1000" spc="-50" dirty="0">
                <a:solidFill>
                  <a:srgbClr val="9C9E9F"/>
                </a:solidFill>
                <a:latin typeface="Arial"/>
                <a:cs typeface="Arial"/>
              </a:rPr>
              <a:t> </a:t>
            </a:r>
            <a:r>
              <a:rPr sz="1000" spc="-55" dirty="0">
                <a:solidFill>
                  <a:srgbClr val="9C9E9F"/>
                </a:solidFill>
                <a:latin typeface="Arial"/>
                <a:cs typeface="Arial"/>
              </a:rPr>
              <a:t>coast</a:t>
            </a:r>
            <a:r>
              <a:rPr sz="1000" spc="-45" dirty="0">
                <a:solidFill>
                  <a:srgbClr val="9C9E9F"/>
                </a:solidFill>
                <a:latin typeface="Arial"/>
                <a:cs typeface="Arial"/>
              </a:rPr>
              <a:t> </a:t>
            </a:r>
            <a:r>
              <a:rPr sz="1000" spc="-25" dirty="0">
                <a:solidFill>
                  <a:srgbClr val="9C9E9F"/>
                </a:solidFill>
                <a:latin typeface="Arial"/>
                <a:cs typeface="Arial"/>
              </a:rPr>
              <a:t>for</a:t>
            </a:r>
            <a:r>
              <a:rPr sz="1000" spc="-45" dirty="0">
                <a:solidFill>
                  <a:srgbClr val="9C9E9F"/>
                </a:solidFill>
                <a:latin typeface="Arial"/>
                <a:cs typeface="Arial"/>
              </a:rPr>
              <a:t> </a:t>
            </a:r>
            <a:r>
              <a:rPr sz="1000" spc="-85" dirty="0">
                <a:solidFill>
                  <a:srgbClr val="9C9E9F"/>
                </a:solidFill>
                <a:latin typeface="Arial"/>
                <a:cs typeface="Arial"/>
              </a:rPr>
              <a:t>sale</a:t>
            </a:r>
            <a:r>
              <a:rPr sz="1000" spc="-45" dirty="0">
                <a:solidFill>
                  <a:srgbClr val="9C9E9F"/>
                </a:solidFill>
                <a:latin typeface="Arial"/>
                <a:cs typeface="Arial"/>
              </a:rPr>
              <a:t> </a:t>
            </a:r>
            <a:r>
              <a:rPr sz="1000" spc="5" dirty="0">
                <a:solidFill>
                  <a:srgbClr val="9C9E9F"/>
                </a:solidFill>
                <a:latin typeface="Arial"/>
                <a:cs typeface="Arial"/>
              </a:rPr>
              <a:t>to</a:t>
            </a:r>
            <a:r>
              <a:rPr sz="1000" spc="-45" dirty="0">
                <a:solidFill>
                  <a:srgbClr val="9C9E9F"/>
                </a:solidFill>
                <a:latin typeface="Arial"/>
                <a:cs typeface="Arial"/>
              </a:rPr>
              <a:t> </a:t>
            </a:r>
            <a:r>
              <a:rPr sz="1000" spc="-85" dirty="0">
                <a:solidFill>
                  <a:srgbClr val="9C9E9F"/>
                </a:solidFill>
                <a:latin typeface="Arial"/>
                <a:cs typeface="Arial"/>
              </a:rPr>
              <a:t>Europeans</a:t>
            </a:r>
            <a:r>
              <a:rPr sz="1000" spc="-45" dirty="0">
                <a:solidFill>
                  <a:srgbClr val="9C9E9F"/>
                </a:solidFill>
                <a:latin typeface="Arial"/>
                <a:cs typeface="Arial"/>
              </a:rPr>
              <a:t> </a:t>
            </a:r>
            <a:r>
              <a:rPr sz="1000" spc="25" dirty="0">
                <a:solidFill>
                  <a:srgbClr val="9C9E9F"/>
                </a:solidFill>
                <a:latin typeface="Arial"/>
                <a:cs typeface="Arial"/>
              </a:rPr>
              <a:t>©</a:t>
            </a:r>
            <a:r>
              <a:rPr sz="1000" spc="-45" dirty="0">
                <a:solidFill>
                  <a:srgbClr val="9C9E9F"/>
                </a:solidFill>
                <a:latin typeface="Arial"/>
                <a:cs typeface="Arial"/>
              </a:rPr>
              <a:t> </a:t>
            </a:r>
            <a:r>
              <a:rPr sz="1000" spc="-50" dirty="0">
                <a:solidFill>
                  <a:srgbClr val="9C9E9F"/>
                </a:solidFill>
                <a:latin typeface="Arial"/>
                <a:cs typeface="Arial"/>
              </a:rPr>
              <a:t>Anti-Slavery </a:t>
            </a:r>
            <a:r>
              <a:rPr sz="1000" spc="-30" dirty="0">
                <a:solidFill>
                  <a:srgbClr val="9C9E9F"/>
                </a:solidFill>
                <a:latin typeface="Arial"/>
                <a:cs typeface="Arial"/>
              </a:rPr>
              <a:t>International</a:t>
            </a:r>
            <a:endParaRPr sz="1000">
              <a:latin typeface="Arial"/>
              <a:cs typeface="Arial"/>
            </a:endParaRPr>
          </a:p>
        </p:txBody>
      </p:sp>
      <p:sp>
        <p:nvSpPr>
          <p:cNvPr id="7" name="object 7"/>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8" name="object 8"/>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9" name="object 9"/>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0" name="object 10"/>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300" y="547102"/>
            <a:ext cx="4241800" cy="482600"/>
          </a:xfrm>
          <a:prstGeom prst="rect">
            <a:avLst/>
          </a:prstGeom>
        </p:spPr>
        <p:txBody>
          <a:bodyPr vert="horz" wrap="square" lIns="0" tIns="12700" rIns="0" bIns="0" rtlCol="0">
            <a:spAutoFit/>
          </a:bodyPr>
          <a:lstStyle/>
          <a:p>
            <a:pPr marL="12700">
              <a:lnSpc>
                <a:spcPct val="100000"/>
              </a:lnSpc>
              <a:spcBef>
                <a:spcPts val="100"/>
              </a:spcBef>
            </a:pPr>
            <a:r>
              <a:rPr spc="-445" dirty="0"/>
              <a:t>T</a:t>
            </a:r>
            <a:r>
              <a:rPr spc="-170" dirty="0"/>
              <a:t>ransport</a:t>
            </a:r>
            <a:r>
              <a:rPr spc="-160" dirty="0"/>
              <a:t> </a:t>
            </a:r>
            <a:r>
              <a:rPr spc="-260" dirty="0"/>
              <a:t>across</a:t>
            </a:r>
            <a:r>
              <a:rPr spc="-160" dirty="0"/>
              <a:t> </a:t>
            </a:r>
            <a:r>
              <a:rPr spc="-110" dirty="0"/>
              <a:t>the</a:t>
            </a:r>
            <a:r>
              <a:rPr spc="-160" dirty="0"/>
              <a:t> </a:t>
            </a:r>
            <a:r>
              <a:rPr spc="-114" dirty="0"/>
              <a:t>Atlantic</a:t>
            </a:r>
          </a:p>
        </p:txBody>
      </p:sp>
      <p:sp>
        <p:nvSpPr>
          <p:cNvPr id="3" name="object 3"/>
          <p:cNvSpPr txBox="1"/>
          <p:nvPr/>
        </p:nvSpPr>
        <p:spPr>
          <a:xfrm>
            <a:off x="4847300" y="1363841"/>
            <a:ext cx="5633720" cy="2888611"/>
          </a:xfrm>
          <a:prstGeom prst="rect">
            <a:avLst/>
          </a:prstGeom>
        </p:spPr>
        <p:txBody>
          <a:bodyPr vert="horz" wrap="square" lIns="0" tIns="12065" rIns="0" bIns="0" rtlCol="0">
            <a:spAutoFit/>
          </a:bodyPr>
          <a:lstStyle/>
          <a:p>
            <a:pPr marL="368300" marR="902969" indent="-356235">
              <a:lnSpc>
                <a:spcPct val="105300"/>
              </a:lnSpc>
              <a:spcBef>
                <a:spcPts val="95"/>
              </a:spcBef>
              <a:buChar char="•"/>
              <a:tabLst>
                <a:tab pos="368300" algn="l"/>
                <a:tab pos="368935" algn="l"/>
              </a:tabLst>
            </a:pPr>
            <a:r>
              <a:rPr sz="1900" dirty="0">
                <a:latin typeface="Arial"/>
                <a:cs typeface="Arial"/>
              </a:rPr>
              <a:t>African people were taken to the Caribbean and  America on ships</a:t>
            </a:r>
          </a:p>
          <a:p>
            <a:pPr marL="368300" indent="-356235">
              <a:lnSpc>
                <a:spcPct val="100000"/>
              </a:lnSpc>
              <a:spcBef>
                <a:spcPts val="975"/>
              </a:spcBef>
              <a:buChar char="•"/>
              <a:tabLst>
                <a:tab pos="368300" algn="l"/>
                <a:tab pos="368935" algn="l"/>
              </a:tabLst>
            </a:pPr>
            <a:r>
              <a:rPr sz="1900" dirty="0">
                <a:latin typeface="Arial"/>
                <a:cs typeface="Arial"/>
              </a:rPr>
              <a:t>The journey was terrible and lasted six to eight weeks</a:t>
            </a:r>
          </a:p>
          <a:p>
            <a:pPr marL="368300" indent="-356235">
              <a:lnSpc>
                <a:spcPct val="100000"/>
              </a:lnSpc>
              <a:spcBef>
                <a:spcPts val="969"/>
              </a:spcBef>
              <a:buChar char="•"/>
              <a:tabLst>
                <a:tab pos="368300" algn="l"/>
                <a:tab pos="368935" algn="l"/>
              </a:tabLst>
            </a:pPr>
            <a:r>
              <a:rPr sz="1900" dirty="0">
                <a:latin typeface="Arial"/>
                <a:cs typeface="Arial"/>
              </a:rPr>
              <a:t>People were chained in a space 40 cm wide</a:t>
            </a:r>
          </a:p>
          <a:p>
            <a:pPr marL="368300" indent="-356235">
              <a:lnSpc>
                <a:spcPct val="100000"/>
              </a:lnSpc>
              <a:spcBef>
                <a:spcPts val="969"/>
              </a:spcBef>
              <a:buChar char="•"/>
              <a:tabLst>
                <a:tab pos="368300" algn="l"/>
                <a:tab pos="368935" algn="l"/>
              </a:tabLst>
            </a:pPr>
            <a:r>
              <a:rPr sz="1900" dirty="0">
                <a:latin typeface="Arial"/>
                <a:cs typeface="Arial"/>
              </a:rPr>
              <a:t>They could not sit up fully or stand</a:t>
            </a:r>
          </a:p>
          <a:p>
            <a:pPr marL="368935" marR="5080" indent="-356235">
              <a:lnSpc>
                <a:spcPct val="105200"/>
              </a:lnSpc>
              <a:spcBef>
                <a:spcPts val="850"/>
              </a:spcBef>
              <a:buChar char="•"/>
              <a:tabLst>
                <a:tab pos="368935" algn="l"/>
                <a:tab pos="369570" algn="l"/>
              </a:tabLst>
            </a:pPr>
            <a:r>
              <a:rPr sz="1900" dirty="0">
                <a:latin typeface="Arial"/>
                <a:cs typeface="Arial"/>
              </a:rPr>
              <a:t>Equiano was an African captured as a child. He later wrote a book about his experiences</a:t>
            </a:r>
          </a:p>
        </p:txBody>
      </p:sp>
      <p:grpSp>
        <p:nvGrpSpPr>
          <p:cNvPr id="4" name="object 4"/>
          <p:cNvGrpSpPr/>
          <p:nvPr/>
        </p:nvGrpSpPr>
        <p:grpSpPr>
          <a:xfrm>
            <a:off x="818654" y="1433652"/>
            <a:ext cx="3784600" cy="2318385"/>
            <a:chOff x="818654" y="1433652"/>
            <a:chExt cx="3784600" cy="2318385"/>
          </a:xfrm>
        </p:grpSpPr>
        <p:pic>
          <p:nvPicPr>
            <p:cNvPr id="5" name="object 5"/>
            <p:cNvPicPr/>
            <p:nvPr/>
          </p:nvPicPr>
          <p:blipFill>
            <a:blip r:embed="rId3" cstate="print"/>
            <a:stretch>
              <a:fillRect/>
            </a:stretch>
          </p:blipFill>
          <p:spPr>
            <a:xfrm>
              <a:off x="824991" y="1440006"/>
              <a:ext cx="3555695" cy="2276724"/>
            </a:xfrm>
            <a:prstGeom prst="rect">
              <a:avLst/>
            </a:prstGeom>
          </p:spPr>
        </p:pic>
        <p:sp>
          <p:nvSpPr>
            <p:cNvPr id="6" name="object 6"/>
            <p:cNvSpPr/>
            <p:nvPr/>
          </p:nvSpPr>
          <p:spPr>
            <a:xfrm>
              <a:off x="825004" y="1440002"/>
              <a:ext cx="3771900" cy="2305685"/>
            </a:xfrm>
            <a:custGeom>
              <a:avLst/>
              <a:gdLst/>
              <a:ahLst/>
              <a:cxnLst/>
              <a:rect l="l" t="t" r="r" b="b"/>
              <a:pathLst>
                <a:path w="3771900" h="2305685">
                  <a:moveTo>
                    <a:pt x="0" y="2305253"/>
                  </a:moveTo>
                  <a:lnTo>
                    <a:pt x="3771684" y="2305253"/>
                  </a:lnTo>
                  <a:lnTo>
                    <a:pt x="3771684" y="0"/>
                  </a:lnTo>
                  <a:lnTo>
                    <a:pt x="0" y="0"/>
                  </a:lnTo>
                  <a:lnTo>
                    <a:pt x="0" y="2305253"/>
                  </a:lnTo>
                  <a:close/>
                </a:path>
              </a:pathLst>
            </a:custGeom>
            <a:ln w="12700">
              <a:solidFill>
                <a:srgbClr val="B1B3B4"/>
              </a:solidFill>
            </a:ln>
          </p:spPr>
          <p:txBody>
            <a:bodyPr wrap="square" lIns="0" tIns="0" rIns="0" bIns="0" rtlCol="0"/>
            <a:lstStyle/>
            <a:p>
              <a:endParaRPr/>
            </a:p>
          </p:txBody>
        </p:sp>
      </p:grpSp>
      <p:sp>
        <p:nvSpPr>
          <p:cNvPr id="7" name="object 7"/>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8" name="object 8"/>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9" name="object 9"/>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0" name="object 10"/>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
        <p:nvSpPr>
          <p:cNvPr id="11" name="object 11"/>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12" name="object 12"/>
          <p:cNvSpPr txBox="1"/>
          <p:nvPr/>
        </p:nvSpPr>
        <p:spPr>
          <a:xfrm>
            <a:off x="884299" y="6673743"/>
            <a:ext cx="2896235" cy="177800"/>
          </a:xfrm>
          <a:prstGeom prst="rect">
            <a:avLst/>
          </a:prstGeom>
        </p:spPr>
        <p:txBody>
          <a:bodyPr vert="horz" wrap="square" lIns="0" tIns="12700" rIns="0" bIns="0" rtlCol="0">
            <a:spAutoFit/>
          </a:bodyPr>
          <a:lstStyle/>
          <a:p>
            <a:pPr marL="12700">
              <a:lnSpc>
                <a:spcPct val="100000"/>
              </a:lnSpc>
              <a:spcBef>
                <a:spcPts val="100"/>
              </a:spcBef>
            </a:pPr>
            <a:r>
              <a:rPr sz="1000" spc="-90" dirty="0">
                <a:solidFill>
                  <a:srgbClr val="9C9E9F"/>
                </a:solidFill>
                <a:latin typeface="Arial"/>
                <a:cs typeface="Arial"/>
              </a:rPr>
              <a:t>Plan</a:t>
            </a:r>
            <a:r>
              <a:rPr sz="1000" spc="-55" dirty="0">
                <a:solidFill>
                  <a:srgbClr val="9C9E9F"/>
                </a:solidFill>
                <a:latin typeface="Arial"/>
                <a:cs typeface="Arial"/>
              </a:rPr>
              <a:t> </a:t>
            </a:r>
            <a:r>
              <a:rPr sz="1000" spc="5" dirty="0">
                <a:solidFill>
                  <a:srgbClr val="9C9E9F"/>
                </a:solidFill>
                <a:latin typeface="Arial"/>
                <a:cs typeface="Arial"/>
              </a:rPr>
              <a:t>of</a:t>
            </a:r>
            <a:r>
              <a:rPr sz="1000" spc="-50" dirty="0">
                <a:solidFill>
                  <a:srgbClr val="9C9E9F"/>
                </a:solidFill>
                <a:latin typeface="Arial"/>
                <a:cs typeface="Arial"/>
              </a:rPr>
              <a:t> </a:t>
            </a:r>
            <a:r>
              <a:rPr sz="1000" spc="-30" dirty="0">
                <a:solidFill>
                  <a:srgbClr val="9C9E9F"/>
                </a:solidFill>
                <a:latin typeface="Arial"/>
                <a:cs typeface="Arial"/>
              </a:rPr>
              <a:t>the</a:t>
            </a:r>
            <a:r>
              <a:rPr sz="1000" spc="-55" dirty="0">
                <a:solidFill>
                  <a:srgbClr val="9C9E9F"/>
                </a:solidFill>
                <a:latin typeface="Arial"/>
                <a:cs typeface="Arial"/>
              </a:rPr>
              <a:t> </a:t>
            </a:r>
            <a:r>
              <a:rPr sz="1000" spc="-60" dirty="0">
                <a:solidFill>
                  <a:srgbClr val="9C9E9F"/>
                </a:solidFill>
                <a:latin typeface="Arial"/>
                <a:cs typeface="Arial"/>
              </a:rPr>
              <a:t>slaving</a:t>
            </a:r>
            <a:r>
              <a:rPr sz="1000" spc="-50" dirty="0">
                <a:solidFill>
                  <a:srgbClr val="9C9E9F"/>
                </a:solidFill>
                <a:latin typeface="Arial"/>
                <a:cs typeface="Arial"/>
              </a:rPr>
              <a:t> </a:t>
            </a:r>
            <a:r>
              <a:rPr sz="1000" spc="-65" dirty="0">
                <a:solidFill>
                  <a:srgbClr val="9C9E9F"/>
                </a:solidFill>
                <a:latin typeface="Arial"/>
                <a:cs typeface="Arial"/>
              </a:rPr>
              <a:t>ship,</a:t>
            </a:r>
            <a:r>
              <a:rPr sz="1000" spc="-55" dirty="0">
                <a:solidFill>
                  <a:srgbClr val="9C9E9F"/>
                </a:solidFill>
                <a:latin typeface="Arial"/>
                <a:cs typeface="Arial"/>
              </a:rPr>
              <a:t> </a:t>
            </a:r>
            <a:r>
              <a:rPr sz="1000" spc="-75" dirty="0">
                <a:solidFill>
                  <a:srgbClr val="9C9E9F"/>
                </a:solidFill>
                <a:latin typeface="Arial"/>
                <a:cs typeface="Arial"/>
              </a:rPr>
              <a:t>The</a:t>
            </a:r>
            <a:r>
              <a:rPr sz="1000" spc="-50" dirty="0">
                <a:solidFill>
                  <a:srgbClr val="9C9E9F"/>
                </a:solidFill>
                <a:latin typeface="Arial"/>
                <a:cs typeface="Arial"/>
              </a:rPr>
              <a:t> </a:t>
            </a:r>
            <a:r>
              <a:rPr sz="1000" spc="-80" dirty="0">
                <a:solidFill>
                  <a:srgbClr val="9C9E9F"/>
                </a:solidFill>
                <a:latin typeface="Arial"/>
                <a:cs typeface="Arial"/>
              </a:rPr>
              <a:t>Brookes,</a:t>
            </a:r>
            <a:r>
              <a:rPr sz="1000" spc="-55" dirty="0">
                <a:solidFill>
                  <a:srgbClr val="9C9E9F"/>
                </a:solidFill>
                <a:latin typeface="Arial"/>
                <a:cs typeface="Arial"/>
              </a:rPr>
              <a:t> </a:t>
            </a:r>
            <a:r>
              <a:rPr sz="1000" spc="-15" dirty="0">
                <a:solidFill>
                  <a:srgbClr val="9C9E9F"/>
                </a:solidFill>
                <a:latin typeface="Arial"/>
                <a:cs typeface="Arial"/>
              </a:rPr>
              <a:t>first</a:t>
            </a:r>
            <a:r>
              <a:rPr sz="1000" spc="-50" dirty="0">
                <a:solidFill>
                  <a:srgbClr val="9C9E9F"/>
                </a:solidFill>
                <a:latin typeface="Arial"/>
                <a:cs typeface="Arial"/>
              </a:rPr>
              <a:t> </a:t>
            </a:r>
            <a:r>
              <a:rPr sz="1000" spc="-60" dirty="0">
                <a:solidFill>
                  <a:srgbClr val="9C9E9F"/>
                </a:solidFill>
                <a:latin typeface="Arial"/>
                <a:cs typeface="Arial"/>
              </a:rPr>
              <a:t>published</a:t>
            </a:r>
            <a:r>
              <a:rPr sz="1000" spc="-55" dirty="0">
                <a:solidFill>
                  <a:srgbClr val="9C9E9F"/>
                </a:solidFill>
                <a:latin typeface="Arial"/>
                <a:cs typeface="Arial"/>
              </a:rPr>
              <a:t> </a:t>
            </a:r>
            <a:r>
              <a:rPr sz="1000" spc="-30" dirty="0">
                <a:solidFill>
                  <a:srgbClr val="9C9E9F"/>
                </a:solidFill>
                <a:latin typeface="Arial"/>
                <a:cs typeface="Arial"/>
              </a:rPr>
              <a:t>1789</a:t>
            </a:r>
            <a:endParaRPr sz="1000">
              <a:latin typeface="Arial"/>
              <a:cs typeface="Arial"/>
            </a:endParaRPr>
          </a:p>
        </p:txBody>
      </p:sp>
      <p:grpSp>
        <p:nvGrpSpPr>
          <p:cNvPr id="13" name="object 13"/>
          <p:cNvGrpSpPr/>
          <p:nvPr/>
        </p:nvGrpSpPr>
        <p:grpSpPr>
          <a:xfrm>
            <a:off x="818654" y="3809656"/>
            <a:ext cx="3784600" cy="2318385"/>
            <a:chOff x="818654" y="3809656"/>
            <a:chExt cx="3784600" cy="2318385"/>
          </a:xfrm>
        </p:grpSpPr>
        <p:pic>
          <p:nvPicPr>
            <p:cNvPr id="14" name="object 14"/>
            <p:cNvPicPr/>
            <p:nvPr/>
          </p:nvPicPr>
          <p:blipFill>
            <a:blip r:embed="rId4" cstate="print"/>
            <a:stretch>
              <a:fillRect/>
            </a:stretch>
          </p:blipFill>
          <p:spPr>
            <a:xfrm>
              <a:off x="825000" y="3816006"/>
              <a:ext cx="3771687" cy="2276727"/>
            </a:xfrm>
            <a:prstGeom prst="rect">
              <a:avLst/>
            </a:prstGeom>
          </p:spPr>
        </p:pic>
        <p:sp>
          <p:nvSpPr>
            <p:cNvPr id="15" name="object 15"/>
            <p:cNvSpPr/>
            <p:nvPr/>
          </p:nvSpPr>
          <p:spPr>
            <a:xfrm>
              <a:off x="825004" y="3816006"/>
              <a:ext cx="3771900" cy="2305685"/>
            </a:xfrm>
            <a:custGeom>
              <a:avLst/>
              <a:gdLst/>
              <a:ahLst/>
              <a:cxnLst/>
              <a:rect l="l" t="t" r="r" b="b"/>
              <a:pathLst>
                <a:path w="3771900" h="2305685">
                  <a:moveTo>
                    <a:pt x="0" y="2305253"/>
                  </a:moveTo>
                  <a:lnTo>
                    <a:pt x="3771684" y="2305253"/>
                  </a:lnTo>
                  <a:lnTo>
                    <a:pt x="3771684" y="0"/>
                  </a:lnTo>
                  <a:lnTo>
                    <a:pt x="0" y="0"/>
                  </a:lnTo>
                  <a:lnTo>
                    <a:pt x="0" y="2305253"/>
                  </a:lnTo>
                  <a:close/>
                </a:path>
              </a:pathLst>
            </a:custGeom>
            <a:ln w="12700">
              <a:solidFill>
                <a:srgbClr val="B1B3B4"/>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4299" y="547102"/>
            <a:ext cx="2887345" cy="482600"/>
          </a:xfrm>
          <a:prstGeom prst="rect">
            <a:avLst/>
          </a:prstGeom>
        </p:spPr>
        <p:txBody>
          <a:bodyPr vert="horz" wrap="square" lIns="0" tIns="12700" rIns="0" bIns="0" rtlCol="0">
            <a:spAutoFit/>
          </a:bodyPr>
          <a:lstStyle/>
          <a:p>
            <a:pPr marL="12700">
              <a:lnSpc>
                <a:spcPct val="100000"/>
              </a:lnSpc>
              <a:spcBef>
                <a:spcPts val="100"/>
              </a:spcBef>
            </a:pPr>
            <a:r>
              <a:rPr spc="-610" dirty="0"/>
              <a:t>F</a:t>
            </a:r>
            <a:r>
              <a:rPr spc="-110" dirty="0"/>
              <a:t>ood</a:t>
            </a:r>
            <a:r>
              <a:rPr spc="-160" dirty="0"/>
              <a:t> </a:t>
            </a:r>
            <a:r>
              <a:rPr spc="-130" dirty="0"/>
              <a:t>on</a:t>
            </a:r>
            <a:r>
              <a:rPr spc="-160" dirty="0"/>
              <a:t> </a:t>
            </a:r>
            <a:r>
              <a:rPr spc="-175" dirty="0"/>
              <a:t>board</a:t>
            </a:r>
            <a:r>
              <a:rPr spc="-160" dirty="0"/>
              <a:t> </a:t>
            </a:r>
            <a:r>
              <a:rPr spc="-200" dirty="0"/>
              <a:t>ship</a:t>
            </a:r>
          </a:p>
        </p:txBody>
      </p:sp>
      <p:sp>
        <p:nvSpPr>
          <p:cNvPr id="3" name="object 3"/>
          <p:cNvSpPr txBox="1"/>
          <p:nvPr/>
        </p:nvSpPr>
        <p:spPr>
          <a:xfrm>
            <a:off x="4847300" y="1393841"/>
            <a:ext cx="4940300" cy="4250266"/>
          </a:xfrm>
          <a:prstGeom prst="rect">
            <a:avLst/>
          </a:prstGeom>
        </p:spPr>
        <p:txBody>
          <a:bodyPr vert="horz" wrap="square" lIns="0" tIns="12065" rIns="0" bIns="0" rtlCol="0">
            <a:spAutoFit/>
          </a:bodyPr>
          <a:lstStyle/>
          <a:p>
            <a:pPr marL="368300" marR="502284" indent="-356235">
              <a:lnSpc>
                <a:spcPct val="105300"/>
              </a:lnSpc>
              <a:spcBef>
                <a:spcPts val="95"/>
              </a:spcBef>
              <a:buChar char="•"/>
              <a:tabLst>
                <a:tab pos="368300" algn="l"/>
                <a:tab pos="368935" algn="l"/>
              </a:tabLst>
            </a:pPr>
            <a:r>
              <a:rPr sz="1900" dirty="0">
                <a:latin typeface="Arial"/>
                <a:cs typeface="Arial"/>
              </a:rPr>
              <a:t>Food on slaving ships was often peanuts and  maize (from South America)</a:t>
            </a:r>
          </a:p>
          <a:p>
            <a:pPr marL="368300" marR="741680" indent="-356235">
              <a:lnSpc>
                <a:spcPct val="105200"/>
              </a:lnSpc>
              <a:spcBef>
                <a:spcPts val="855"/>
              </a:spcBef>
              <a:buChar char="•"/>
              <a:tabLst>
                <a:tab pos="368300" algn="l"/>
                <a:tab pos="368935" algn="l"/>
              </a:tabLst>
            </a:pPr>
            <a:r>
              <a:rPr sz="1900" dirty="0">
                <a:latin typeface="Arial"/>
                <a:cs typeface="Arial"/>
              </a:rPr>
              <a:t>Drinking water was often dirty and caused  many illnesses</a:t>
            </a:r>
          </a:p>
          <a:p>
            <a:pPr marL="368300" marR="33655" indent="-356235">
              <a:lnSpc>
                <a:spcPct val="105300"/>
              </a:lnSpc>
              <a:spcBef>
                <a:spcPts val="850"/>
              </a:spcBef>
              <a:buChar char="•"/>
              <a:tabLst>
                <a:tab pos="368300" algn="l"/>
                <a:tab pos="368935" algn="l"/>
              </a:tabLst>
            </a:pPr>
            <a:r>
              <a:rPr sz="1900" dirty="0">
                <a:latin typeface="Arial"/>
                <a:cs typeface="Arial"/>
              </a:rPr>
              <a:t>Enslaved Africans had to eat from the same bowls  and could not wash easily</a:t>
            </a:r>
          </a:p>
          <a:p>
            <a:pPr marL="368300" indent="-356235">
              <a:lnSpc>
                <a:spcPct val="100000"/>
              </a:lnSpc>
              <a:spcBef>
                <a:spcPts val="969"/>
              </a:spcBef>
              <a:buChar char="•"/>
              <a:tabLst>
                <a:tab pos="368300" algn="l"/>
                <a:tab pos="368935" algn="l"/>
              </a:tabLst>
            </a:pPr>
            <a:r>
              <a:rPr sz="1900" dirty="0">
                <a:latin typeface="Arial"/>
                <a:cs typeface="Arial"/>
              </a:rPr>
              <a:t>Many died of dysentery</a:t>
            </a:r>
          </a:p>
          <a:p>
            <a:pPr marL="368300" marR="733425" indent="-356235">
              <a:lnSpc>
                <a:spcPct val="105200"/>
              </a:lnSpc>
              <a:spcBef>
                <a:spcPts val="855"/>
              </a:spcBef>
              <a:buChar char="•"/>
              <a:tabLst>
                <a:tab pos="368300" algn="l"/>
                <a:tab pos="368935" algn="l"/>
              </a:tabLst>
            </a:pPr>
            <a:r>
              <a:rPr sz="1900" dirty="0">
                <a:latin typeface="Arial"/>
                <a:cs typeface="Arial"/>
              </a:rPr>
              <a:t>At least 1.25 million Africans died crossing the Atlantic</a:t>
            </a:r>
          </a:p>
          <a:p>
            <a:pPr marL="368300" marR="5080" indent="-356235">
              <a:lnSpc>
                <a:spcPct val="105200"/>
              </a:lnSpc>
              <a:spcBef>
                <a:spcPts val="850"/>
              </a:spcBef>
              <a:buChar char="•"/>
              <a:tabLst>
                <a:tab pos="368300" algn="l"/>
                <a:tab pos="368935" algn="l"/>
              </a:tabLst>
            </a:pPr>
            <a:r>
              <a:rPr sz="1900" dirty="0">
                <a:latin typeface="Arial"/>
                <a:cs typeface="Arial"/>
              </a:rPr>
              <a:t>Africans often resisted enslavement by refusing to  eat, starting revolts or suicide</a:t>
            </a:r>
          </a:p>
        </p:txBody>
      </p:sp>
      <p:pic>
        <p:nvPicPr>
          <p:cNvPr id="4" name="object 4"/>
          <p:cNvPicPr/>
          <p:nvPr/>
        </p:nvPicPr>
        <p:blipFill>
          <a:blip r:embed="rId3" cstate="print"/>
          <a:stretch>
            <a:fillRect/>
          </a:stretch>
        </p:blipFill>
        <p:spPr>
          <a:xfrm>
            <a:off x="897000" y="1440006"/>
            <a:ext cx="3515995" cy="2401883"/>
          </a:xfrm>
          <a:prstGeom prst="rect">
            <a:avLst/>
          </a:prstGeom>
        </p:spPr>
      </p:pic>
      <p:pic>
        <p:nvPicPr>
          <p:cNvPr id="5" name="object 5"/>
          <p:cNvPicPr/>
          <p:nvPr/>
        </p:nvPicPr>
        <p:blipFill>
          <a:blip r:embed="rId4" cstate="print"/>
          <a:stretch>
            <a:fillRect/>
          </a:stretch>
        </p:blipFill>
        <p:spPr>
          <a:xfrm>
            <a:off x="897000" y="3978402"/>
            <a:ext cx="3515995" cy="2381605"/>
          </a:xfrm>
          <a:prstGeom prst="rect">
            <a:avLst/>
          </a:prstGeom>
        </p:spPr>
      </p:pic>
      <p:sp>
        <p:nvSpPr>
          <p:cNvPr id="6" name="object 6"/>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7" name="object 7"/>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8" name="object 8"/>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9" name="object 9"/>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
        <p:nvSpPr>
          <p:cNvPr id="10" name="object 10"/>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11" name="object 11"/>
          <p:cNvSpPr txBox="1"/>
          <p:nvPr/>
        </p:nvSpPr>
        <p:spPr>
          <a:xfrm>
            <a:off x="884299" y="6673743"/>
            <a:ext cx="1313815" cy="330200"/>
          </a:xfrm>
          <a:prstGeom prst="rect">
            <a:avLst/>
          </a:prstGeom>
        </p:spPr>
        <p:txBody>
          <a:bodyPr vert="horz" wrap="square" lIns="0" tIns="12700" rIns="0" bIns="0" rtlCol="0">
            <a:spAutoFit/>
          </a:bodyPr>
          <a:lstStyle/>
          <a:p>
            <a:pPr marL="12700">
              <a:lnSpc>
                <a:spcPct val="100000"/>
              </a:lnSpc>
              <a:spcBef>
                <a:spcPts val="100"/>
              </a:spcBef>
            </a:pPr>
            <a:r>
              <a:rPr sz="1000" spc="-175" dirty="0">
                <a:solidFill>
                  <a:srgbClr val="9C9E9F"/>
                </a:solidFill>
                <a:latin typeface="Arial"/>
                <a:cs typeface="Arial"/>
              </a:rPr>
              <a:t>T</a:t>
            </a:r>
            <a:r>
              <a:rPr sz="1000" spc="-60" dirty="0">
                <a:solidFill>
                  <a:srgbClr val="9C9E9F"/>
                </a:solidFill>
                <a:latin typeface="Arial"/>
                <a:cs typeface="Arial"/>
              </a:rPr>
              <a:t>op:</a:t>
            </a:r>
            <a:r>
              <a:rPr sz="1000" spc="-55" dirty="0">
                <a:solidFill>
                  <a:srgbClr val="9C9E9F"/>
                </a:solidFill>
                <a:latin typeface="Arial"/>
                <a:cs typeface="Arial"/>
              </a:rPr>
              <a:t> </a:t>
            </a:r>
            <a:r>
              <a:rPr sz="1000" spc="-65" dirty="0">
                <a:solidFill>
                  <a:srgbClr val="9C9E9F"/>
                </a:solidFill>
                <a:latin typeface="Arial"/>
                <a:cs typeface="Arial"/>
              </a:rPr>
              <a:t>peanuts</a:t>
            </a:r>
            <a:endParaRPr sz="1000">
              <a:latin typeface="Arial"/>
              <a:cs typeface="Arial"/>
            </a:endParaRPr>
          </a:p>
          <a:p>
            <a:pPr marL="12700">
              <a:lnSpc>
                <a:spcPct val="100000"/>
              </a:lnSpc>
            </a:pPr>
            <a:r>
              <a:rPr sz="1000" spc="-40" dirty="0">
                <a:solidFill>
                  <a:srgbClr val="9C9E9F"/>
                </a:solidFill>
                <a:latin typeface="Arial"/>
                <a:cs typeface="Arial"/>
              </a:rPr>
              <a:t>Bottom:</a:t>
            </a:r>
            <a:r>
              <a:rPr sz="1000" spc="-55" dirty="0">
                <a:solidFill>
                  <a:srgbClr val="9C9E9F"/>
                </a:solidFill>
                <a:latin typeface="Arial"/>
                <a:cs typeface="Arial"/>
              </a:rPr>
              <a:t> sweetcorn/maize</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4299" y="547102"/>
            <a:ext cx="2749550" cy="482600"/>
          </a:xfrm>
          <a:prstGeom prst="rect">
            <a:avLst/>
          </a:prstGeom>
        </p:spPr>
        <p:txBody>
          <a:bodyPr vert="horz" wrap="square" lIns="0" tIns="12700" rIns="0" bIns="0" rtlCol="0">
            <a:spAutoFit/>
          </a:bodyPr>
          <a:lstStyle/>
          <a:p>
            <a:pPr marL="12700">
              <a:lnSpc>
                <a:spcPct val="100000"/>
              </a:lnSpc>
              <a:spcBef>
                <a:spcPts val="100"/>
              </a:spcBef>
            </a:pPr>
            <a:r>
              <a:rPr spc="-330" dirty="0"/>
              <a:t>On</a:t>
            </a:r>
            <a:r>
              <a:rPr spc="-160" dirty="0"/>
              <a:t> </a:t>
            </a:r>
            <a:r>
              <a:rPr spc="-110" dirty="0"/>
              <a:t>the</a:t>
            </a:r>
            <a:r>
              <a:rPr spc="-160" dirty="0"/>
              <a:t> </a:t>
            </a:r>
            <a:r>
              <a:rPr spc="-150" dirty="0"/>
              <a:t>plantations</a:t>
            </a:r>
          </a:p>
        </p:txBody>
      </p:sp>
      <p:sp>
        <p:nvSpPr>
          <p:cNvPr id="3" name="object 3"/>
          <p:cNvSpPr txBox="1"/>
          <p:nvPr/>
        </p:nvSpPr>
        <p:spPr>
          <a:xfrm>
            <a:off x="4847300" y="1363841"/>
            <a:ext cx="4770120" cy="4443652"/>
          </a:xfrm>
          <a:prstGeom prst="rect">
            <a:avLst/>
          </a:prstGeom>
        </p:spPr>
        <p:txBody>
          <a:bodyPr vert="horz" wrap="square" lIns="0" tIns="12065" rIns="0" bIns="0" rtlCol="0">
            <a:spAutoFit/>
          </a:bodyPr>
          <a:lstStyle/>
          <a:p>
            <a:pPr marL="368300" marR="170815" indent="-356235">
              <a:lnSpc>
                <a:spcPct val="105300"/>
              </a:lnSpc>
              <a:spcBef>
                <a:spcPts val="95"/>
              </a:spcBef>
              <a:buChar char="•"/>
              <a:tabLst>
                <a:tab pos="368300" algn="l"/>
                <a:tab pos="368935" algn="l"/>
              </a:tabLst>
            </a:pPr>
            <a:r>
              <a:rPr sz="1900" dirty="0">
                <a:latin typeface="Arial"/>
                <a:cs typeface="Arial"/>
              </a:rPr>
              <a:t>Many enslaved Africans worked on plantations growing crops such as sugar, rice and cotton</a:t>
            </a:r>
          </a:p>
          <a:p>
            <a:pPr marL="368300" marR="116839" indent="-356235">
              <a:lnSpc>
                <a:spcPct val="105300"/>
              </a:lnSpc>
              <a:spcBef>
                <a:spcPts val="850"/>
              </a:spcBef>
              <a:buChar char="•"/>
              <a:tabLst>
                <a:tab pos="368300" algn="l"/>
                <a:tab pos="368935" algn="l"/>
              </a:tabLst>
            </a:pPr>
            <a:r>
              <a:rPr sz="1900" dirty="0">
                <a:latin typeface="Arial"/>
                <a:cs typeface="Arial"/>
              </a:rPr>
              <a:t>A third of all enslaved Africans died in their first  three years in the Caribbean</a:t>
            </a:r>
          </a:p>
          <a:p>
            <a:pPr marL="368300" marR="43815" indent="-356235">
              <a:lnSpc>
                <a:spcPct val="105200"/>
              </a:lnSpc>
              <a:spcBef>
                <a:spcPts val="855"/>
              </a:spcBef>
              <a:buChar char="•"/>
              <a:tabLst>
                <a:tab pos="368300" algn="l"/>
                <a:tab pos="368935" algn="l"/>
              </a:tabLst>
            </a:pPr>
            <a:r>
              <a:rPr sz="1900" dirty="0">
                <a:latin typeface="Arial"/>
                <a:cs typeface="Arial"/>
              </a:rPr>
              <a:t>Punishments were common – people were  whipped, tortured and sometimes branded with hot irons</a:t>
            </a:r>
          </a:p>
          <a:p>
            <a:pPr marL="368300" marR="5080" indent="-356235">
              <a:lnSpc>
                <a:spcPct val="105200"/>
              </a:lnSpc>
              <a:spcBef>
                <a:spcPts val="850"/>
              </a:spcBef>
              <a:buChar char="•"/>
              <a:tabLst>
                <a:tab pos="368300" algn="l"/>
                <a:tab pos="368935" algn="l"/>
              </a:tabLst>
            </a:pPr>
            <a:r>
              <a:rPr sz="1900" dirty="0">
                <a:latin typeface="Arial"/>
                <a:cs typeface="Arial"/>
              </a:rPr>
              <a:t>Africans often tried to escape slavery; some succeeded but others were punished even more</a:t>
            </a:r>
          </a:p>
          <a:p>
            <a:pPr marL="368300" marR="155575" indent="-356235">
              <a:lnSpc>
                <a:spcPct val="105200"/>
              </a:lnSpc>
              <a:spcBef>
                <a:spcPts val="855"/>
              </a:spcBef>
              <a:buChar char="•"/>
              <a:tabLst>
                <a:tab pos="368300" algn="l"/>
                <a:tab pos="368935" algn="l"/>
              </a:tabLst>
            </a:pPr>
            <a:r>
              <a:rPr sz="1900" dirty="0">
                <a:latin typeface="Arial"/>
                <a:cs typeface="Arial"/>
              </a:rPr>
              <a:t>However, they still kept aspects of their culture and spirit alive</a:t>
            </a:r>
          </a:p>
        </p:txBody>
      </p:sp>
      <p:grpSp>
        <p:nvGrpSpPr>
          <p:cNvPr id="4" name="object 4"/>
          <p:cNvGrpSpPr/>
          <p:nvPr/>
        </p:nvGrpSpPr>
        <p:grpSpPr>
          <a:xfrm>
            <a:off x="904100" y="1440002"/>
            <a:ext cx="2796540" cy="4328795"/>
            <a:chOff x="904100" y="1440002"/>
            <a:chExt cx="2796540" cy="4328795"/>
          </a:xfrm>
        </p:grpSpPr>
        <p:pic>
          <p:nvPicPr>
            <p:cNvPr id="5" name="object 5"/>
            <p:cNvPicPr/>
            <p:nvPr/>
          </p:nvPicPr>
          <p:blipFill>
            <a:blip r:embed="rId3" cstate="print"/>
            <a:stretch>
              <a:fillRect/>
            </a:stretch>
          </p:blipFill>
          <p:spPr>
            <a:xfrm>
              <a:off x="906005" y="1441907"/>
              <a:ext cx="2792514" cy="4122280"/>
            </a:xfrm>
            <a:prstGeom prst="rect">
              <a:avLst/>
            </a:prstGeom>
          </p:spPr>
        </p:pic>
        <p:sp>
          <p:nvSpPr>
            <p:cNvPr id="6" name="object 6"/>
            <p:cNvSpPr/>
            <p:nvPr/>
          </p:nvSpPr>
          <p:spPr>
            <a:xfrm>
              <a:off x="906005" y="1441907"/>
              <a:ext cx="2792730" cy="4324985"/>
            </a:xfrm>
            <a:custGeom>
              <a:avLst/>
              <a:gdLst/>
              <a:ahLst/>
              <a:cxnLst/>
              <a:rect l="l" t="t" r="r" b="b"/>
              <a:pathLst>
                <a:path w="2792729" h="4324985">
                  <a:moveTo>
                    <a:pt x="0" y="4324362"/>
                  </a:moveTo>
                  <a:lnTo>
                    <a:pt x="2792526" y="4324362"/>
                  </a:lnTo>
                  <a:lnTo>
                    <a:pt x="2792526" y="0"/>
                  </a:lnTo>
                  <a:lnTo>
                    <a:pt x="0" y="0"/>
                  </a:lnTo>
                  <a:lnTo>
                    <a:pt x="0" y="4324362"/>
                  </a:lnTo>
                  <a:close/>
                </a:path>
              </a:pathLst>
            </a:custGeom>
            <a:ln w="3810">
              <a:solidFill>
                <a:srgbClr val="000000"/>
              </a:solidFill>
            </a:ln>
          </p:spPr>
          <p:txBody>
            <a:bodyPr wrap="square" lIns="0" tIns="0" rIns="0" bIns="0" rtlCol="0"/>
            <a:lstStyle/>
            <a:p>
              <a:endParaRPr/>
            </a:p>
          </p:txBody>
        </p:sp>
      </p:grpSp>
      <p:sp>
        <p:nvSpPr>
          <p:cNvPr id="7" name="object 7"/>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8" name="object 8"/>
          <p:cNvSpPr txBox="1"/>
          <p:nvPr/>
        </p:nvSpPr>
        <p:spPr>
          <a:xfrm>
            <a:off x="884299" y="6673743"/>
            <a:ext cx="4582795" cy="330200"/>
          </a:xfrm>
          <a:prstGeom prst="rect">
            <a:avLst/>
          </a:prstGeom>
        </p:spPr>
        <p:txBody>
          <a:bodyPr vert="horz" wrap="square" lIns="0" tIns="12700" rIns="0" bIns="0" rtlCol="0">
            <a:spAutoFit/>
          </a:bodyPr>
          <a:lstStyle/>
          <a:p>
            <a:pPr marL="12700" marR="5080">
              <a:lnSpc>
                <a:spcPct val="100000"/>
              </a:lnSpc>
              <a:spcBef>
                <a:spcPts val="100"/>
              </a:spcBef>
            </a:pPr>
            <a:r>
              <a:rPr sz="1000" spc="-50" dirty="0">
                <a:solidFill>
                  <a:srgbClr val="9C9E9F"/>
                </a:solidFill>
                <a:latin typeface="Arial"/>
                <a:cs typeface="Arial"/>
              </a:rPr>
              <a:t>Left: </a:t>
            </a:r>
            <a:r>
              <a:rPr sz="1000" spc="-40" dirty="0">
                <a:solidFill>
                  <a:srgbClr val="9C9E9F"/>
                </a:solidFill>
                <a:latin typeface="Arial"/>
                <a:cs typeface="Arial"/>
              </a:rPr>
              <a:t>William</a:t>
            </a:r>
            <a:r>
              <a:rPr sz="1000" spc="-45" dirty="0">
                <a:solidFill>
                  <a:srgbClr val="9C9E9F"/>
                </a:solidFill>
                <a:latin typeface="Arial"/>
                <a:cs typeface="Arial"/>
              </a:rPr>
              <a:t> </a:t>
            </a:r>
            <a:r>
              <a:rPr sz="1000" spc="-90" dirty="0">
                <a:solidFill>
                  <a:srgbClr val="9C9E9F"/>
                </a:solidFill>
                <a:latin typeface="Arial"/>
                <a:cs typeface="Arial"/>
              </a:rPr>
              <a:t>Blake’s</a:t>
            </a:r>
            <a:r>
              <a:rPr sz="1000" spc="-45" dirty="0">
                <a:solidFill>
                  <a:srgbClr val="9C9E9F"/>
                </a:solidFill>
                <a:latin typeface="Arial"/>
                <a:cs typeface="Arial"/>
              </a:rPr>
              <a:t> </a:t>
            </a:r>
            <a:r>
              <a:rPr sz="1000" spc="-30" dirty="0">
                <a:solidFill>
                  <a:srgbClr val="9C9E9F"/>
                </a:solidFill>
                <a:latin typeface="Arial"/>
                <a:cs typeface="Arial"/>
              </a:rPr>
              <a:t>illustration</a:t>
            </a:r>
            <a:r>
              <a:rPr sz="1000" spc="-45" dirty="0">
                <a:solidFill>
                  <a:srgbClr val="9C9E9F"/>
                </a:solidFill>
                <a:latin typeface="Arial"/>
                <a:cs typeface="Arial"/>
              </a:rPr>
              <a:t> </a:t>
            </a:r>
            <a:r>
              <a:rPr sz="1000" spc="5" dirty="0">
                <a:solidFill>
                  <a:srgbClr val="9C9E9F"/>
                </a:solidFill>
                <a:latin typeface="Arial"/>
                <a:cs typeface="Arial"/>
              </a:rPr>
              <a:t>of</a:t>
            </a:r>
            <a:r>
              <a:rPr sz="1000" spc="-50" dirty="0">
                <a:solidFill>
                  <a:srgbClr val="9C9E9F"/>
                </a:solidFill>
                <a:latin typeface="Arial"/>
                <a:cs typeface="Arial"/>
              </a:rPr>
              <a:t> </a:t>
            </a:r>
            <a:r>
              <a:rPr sz="1000" spc="-30" dirty="0">
                <a:solidFill>
                  <a:srgbClr val="9C9E9F"/>
                </a:solidFill>
                <a:latin typeface="Arial"/>
                <a:cs typeface="Arial"/>
              </a:rPr>
              <a:t>the</a:t>
            </a:r>
            <a:r>
              <a:rPr sz="1000" spc="-45" dirty="0">
                <a:solidFill>
                  <a:srgbClr val="9C9E9F"/>
                </a:solidFill>
                <a:latin typeface="Arial"/>
                <a:cs typeface="Arial"/>
              </a:rPr>
              <a:t> </a:t>
            </a:r>
            <a:r>
              <a:rPr sz="1000" spc="-20" dirty="0">
                <a:solidFill>
                  <a:srgbClr val="9C9E9F"/>
                </a:solidFill>
                <a:latin typeface="Arial"/>
                <a:cs typeface="Arial"/>
              </a:rPr>
              <a:t>torture</a:t>
            </a:r>
            <a:r>
              <a:rPr sz="1000" spc="-45" dirty="0">
                <a:solidFill>
                  <a:srgbClr val="9C9E9F"/>
                </a:solidFill>
                <a:latin typeface="Arial"/>
                <a:cs typeface="Arial"/>
              </a:rPr>
              <a:t> </a:t>
            </a:r>
            <a:r>
              <a:rPr sz="1000" spc="5" dirty="0">
                <a:solidFill>
                  <a:srgbClr val="9C9E9F"/>
                </a:solidFill>
                <a:latin typeface="Arial"/>
                <a:cs typeface="Arial"/>
              </a:rPr>
              <a:t>of</a:t>
            </a:r>
            <a:r>
              <a:rPr sz="1000" spc="-45" dirty="0">
                <a:solidFill>
                  <a:srgbClr val="9C9E9F"/>
                </a:solidFill>
                <a:latin typeface="Arial"/>
                <a:cs typeface="Arial"/>
              </a:rPr>
              <a:t> </a:t>
            </a:r>
            <a:r>
              <a:rPr sz="1000" spc="-105" dirty="0">
                <a:solidFill>
                  <a:srgbClr val="9C9E9F"/>
                </a:solidFill>
                <a:latin typeface="Arial"/>
                <a:cs typeface="Arial"/>
              </a:rPr>
              <a:t>a</a:t>
            </a:r>
            <a:r>
              <a:rPr sz="1000" spc="-45" dirty="0">
                <a:solidFill>
                  <a:srgbClr val="9C9E9F"/>
                </a:solidFill>
                <a:latin typeface="Arial"/>
                <a:cs typeface="Arial"/>
              </a:rPr>
              <a:t> </a:t>
            </a:r>
            <a:r>
              <a:rPr sz="1000" spc="-60" dirty="0">
                <a:solidFill>
                  <a:srgbClr val="9C9E9F"/>
                </a:solidFill>
                <a:latin typeface="Arial"/>
                <a:cs typeface="Arial"/>
              </a:rPr>
              <a:t>female</a:t>
            </a:r>
            <a:r>
              <a:rPr sz="1000" spc="-50" dirty="0">
                <a:solidFill>
                  <a:srgbClr val="9C9E9F"/>
                </a:solidFill>
                <a:latin typeface="Arial"/>
                <a:cs typeface="Arial"/>
              </a:rPr>
              <a:t> </a:t>
            </a:r>
            <a:r>
              <a:rPr sz="1000" spc="-80" dirty="0">
                <a:solidFill>
                  <a:srgbClr val="9C9E9F"/>
                </a:solidFill>
                <a:latin typeface="Arial"/>
                <a:cs typeface="Arial"/>
              </a:rPr>
              <a:t>slave,</a:t>
            </a:r>
            <a:r>
              <a:rPr sz="1000" spc="-45" dirty="0">
                <a:solidFill>
                  <a:srgbClr val="9C9E9F"/>
                </a:solidFill>
                <a:latin typeface="Arial"/>
                <a:cs typeface="Arial"/>
              </a:rPr>
              <a:t> </a:t>
            </a:r>
            <a:r>
              <a:rPr sz="1000" spc="-20" dirty="0">
                <a:solidFill>
                  <a:srgbClr val="9C9E9F"/>
                </a:solidFill>
                <a:latin typeface="Arial"/>
                <a:cs typeface="Arial"/>
              </a:rPr>
              <a:t>from</a:t>
            </a:r>
            <a:r>
              <a:rPr sz="1000" spc="-45" dirty="0">
                <a:solidFill>
                  <a:srgbClr val="9C9E9F"/>
                </a:solidFill>
                <a:latin typeface="Arial"/>
                <a:cs typeface="Arial"/>
              </a:rPr>
              <a:t> </a:t>
            </a:r>
            <a:r>
              <a:rPr sz="1000" spc="-85" dirty="0">
                <a:solidFill>
                  <a:srgbClr val="9C9E9F"/>
                </a:solidFill>
                <a:latin typeface="Arial"/>
                <a:cs typeface="Arial"/>
              </a:rPr>
              <a:t>John</a:t>
            </a:r>
            <a:r>
              <a:rPr sz="1000" spc="-45" dirty="0">
                <a:solidFill>
                  <a:srgbClr val="9C9E9F"/>
                </a:solidFill>
                <a:latin typeface="Arial"/>
                <a:cs typeface="Arial"/>
              </a:rPr>
              <a:t> </a:t>
            </a:r>
            <a:r>
              <a:rPr sz="1000" spc="-70" dirty="0">
                <a:solidFill>
                  <a:srgbClr val="9C9E9F"/>
                </a:solidFill>
                <a:latin typeface="Arial"/>
                <a:cs typeface="Arial"/>
              </a:rPr>
              <a:t>Gabriel</a:t>
            </a:r>
            <a:r>
              <a:rPr sz="1000" spc="-45" dirty="0">
                <a:solidFill>
                  <a:srgbClr val="9C9E9F"/>
                </a:solidFill>
                <a:latin typeface="Arial"/>
                <a:cs typeface="Arial"/>
              </a:rPr>
              <a:t> </a:t>
            </a:r>
            <a:r>
              <a:rPr sz="1000" spc="-75" dirty="0">
                <a:solidFill>
                  <a:srgbClr val="9C9E9F"/>
                </a:solidFill>
                <a:latin typeface="Arial"/>
                <a:cs typeface="Arial"/>
              </a:rPr>
              <a:t>Stedman, </a:t>
            </a:r>
            <a:r>
              <a:rPr sz="1000" spc="-265" dirty="0">
                <a:solidFill>
                  <a:srgbClr val="9C9E9F"/>
                </a:solidFill>
                <a:latin typeface="Arial"/>
                <a:cs typeface="Arial"/>
              </a:rPr>
              <a:t> </a:t>
            </a:r>
            <a:r>
              <a:rPr sz="1000" spc="-50" dirty="0">
                <a:solidFill>
                  <a:srgbClr val="9C9E9F"/>
                </a:solidFill>
                <a:latin typeface="Arial"/>
                <a:cs typeface="Arial"/>
              </a:rPr>
              <a:t>Narrative</a:t>
            </a:r>
            <a:r>
              <a:rPr sz="1000" spc="-55" dirty="0">
                <a:solidFill>
                  <a:srgbClr val="9C9E9F"/>
                </a:solidFill>
                <a:latin typeface="Arial"/>
                <a:cs typeface="Arial"/>
              </a:rPr>
              <a:t> </a:t>
            </a:r>
            <a:r>
              <a:rPr sz="1000" spc="5" dirty="0">
                <a:solidFill>
                  <a:srgbClr val="9C9E9F"/>
                </a:solidFill>
                <a:latin typeface="Arial"/>
                <a:cs typeface="Arial"/>
              </a:rPr>
              <a:t>of</a:t>
            </a:r>
            <a:r>
              <a:rPr sz="1000" spc="-55" dirty="0">
                <a:solidFill>
                  <a:srgbClr val="9C9E9F"/>
                </a:solidFill>
                <a:latin typeface="Arial"/>
                <a:cs typeface="Arial"/>
              </a:rPr>
              <a:t> </a:t>
            </a:r>
            <a:r>
              <a:rPr sz="1000" spc="-105" dirty="0">
                <a:solidFill>
                  <a:srgbClr val="9C9E9F"/>
                </a:solidFill>
                <a:latin typeface="Arial"/>
                <a:cs typeface="Arial"/>
              </a:rPr>
              <a:t>a</a:t>
            </a:r>
            <a:r>
              <a:rPr sz="1000" spc="-55" dirty="0">
                <a:solidFill>
                  <a:srgbClr val="9C9E9F"/>
                </a:solidFill>
                <a:latin typeface="Arial"/>
                <a:cs typeface="Arial"/>
              </a:rPr>
              <a:t> </a:t>
            </a:r>
            <a:r>
              <a:rPr sz="1000" spc="-70" dirty="0">
                <a:solidFill>
                  <a:srgbClr val="9C9E9F"/>
                </a:solidFill>
                <a:latin typeface="Arial"/>
                <a:cs typeface="Arial"/>
              </a:rPr>
              <a:t>Five</a:t>
            </a:r>
            <a:r>
              <a:rPr sz="1000" spc="-50" dirty="0">
                <a:solidFill>
                  <a:srgbClr val="9C9E9F"/>
                </a:solidFill>
                <a:latin typeface="Arial"/>
                <a:cs typeface="Arial"/>
              </a:rPr>
              <a:t> </a:t>
            </a:r>
            <a:r>
              <a:rPr sz="1000" spc="-114" dirty="0">
                <a:solidFill>
                  <a:srgbClr val="9C9E9F"/>
                </a:solidFill>
                <a:latin typeface="Arial"/>
                <a:cs typeface="Arial"/>
              </a:rPr>
              <a:t>Years</a:t>
            </a:r>
            <a:r>
              <a:rPr sz="1000" spc="-55" dirty="0">
                <a:solidFill>
                  <a:srgbClr val="9C9E9F"/>
                </a:solidFill>
                <a:latin typeface="Arial"/>
                <a:cs typeface="Arial"/>
              </a:rPr>
              <a:t> </a:t>
            </a:r>
            <a:r>
              <a:rPr sz="1000" spc="-45" dirty="0">
                <a:solidFill>
                  <a:srgbClr val="9C9E9F"/>
                </a:solidFill>
                <a:latin typeface="Arial"/>
                <a:cs typeface="Arial"/>
              </a:rPr>
              <a:t>Expedition</a:t>
            </a:r>
            <a:r>
              <a:rPr sz="1000" spc="-55" dirty="0">
                <a:solidFill>
                  <a:srgbClr val="9C9E9F"/>
                </a:solidFill>
                <a:latin typeface="Arial"/>
                <a:cs typeface="Arial"/>
              </a:rPr>
              <a:t> Against </a:t>
            </a:r>
            <a:r>
              <a:rPr sz="1000" spc="-30" dirty="0">
                <a:solidFill>
                  <a:srgbClr val="9C9E9F"/>
                </a:solidFill>
                <a:latin typeface="Arial"/>
                <a:cs typeface="Arial"/>
              </a:rPr>
              <a:t>the</a:t>
            </a:r>
            <a:r>
              <a:rPr sz="1000" spc="-50" dirty="0">
                <a:solidFill>
                  <a:srgbClr val="9C9E9F"/>
                </a:solidFill>
                <a:latin typeface="Arial"/>
                <a:cs typeface="Arial"/>
              </a:rPr>
              <a:t> </a:t>
            </a:r>
            <a:r>
              <a:rPr sz="1000" spc="-65" dirty="0">
                <a:solidFill>
                  <a:srgbClr val="9C9E9F"/>
                </a:solidFill>
                <a:latin typeface="Arial"/>
                <a:cs typeface="Arial"/>
              </a:rPr>
              <a:t>Revolted</a:t>
            </a:r>
            <a:r>
              <a:rPr sz="1000" spc="-55" dirty="0">
                <a:solidFill>
                  <a:srgbClr val="9C9E9F"/>
                </a:solidFill>
                <a:latin typeface="Arial"/>
                <a:cs typeface="Arial"/>
              </a:rPr>
              <a:t> </a:t>
            </a:r>
            <a:r>
              <a:rPr sz="1000" spc="-75" dirty="0">
                <a:solidFill>
                  <a:srgbClr val="9C9E9F"/>
                </a:solidFill>
                <a:latin typeface="Arial"/>
                <a:cs typeface="Arial"/>
              </a:rPr>
              <a:t>Negroes</a:t>
            </a:r>
            <a:r>
              <a:rPr sz="1000" spc="-55" dirty="0">
                <a:solidFill>
                  <a:srgbClr val="9C9E9F"/>
                </a:solidFill>
                <a:latin typeface="Arial"/>
                <a:cs typeface="Arial"/>
              </a:rPr>
              <a:t> </a:t>
            </a:r>
            <a:r>
              <a:rPr sz="1000" spc="5" dirty="0">
                <a:solidFill>
                  <a:srgbClr val="9C9E9F"/>
                </a:solidFill>
                <a:latin typeface="Arial"/>
                <a:cs typeface="Arial"/>
              </a:rPr>
              <a:t>of</a:t>
            </a:r>
            <a:r>
              <a:rPr sz="1000" spc="-55" dirty="0">
                <a:solidFill>
                  <a:srgbClr val="9C9E9F"/>
                </a:solidFill>
                <a:latin typeface="Arial"/>
                <a:cs typeface="Arial"/>
              </a:rPr>
              <a:t> </a:t>
            </a:r>
            <a:r>
              <a:rPr sz="1000" spc="-70" dirty="0">
                <a:solidFill>
                  <a:srgbClr val="9C9E9F"/>
                </a:solidFill>
                <a:latin typeface="Arial"/>
                <a:cs typeface="Arial"/>
              </a:rPr>
              <a:t>Surinam</a:t>
            </a:r>
            <a:r>
              <a:rPr sz="1000" spc="-50" dirty="0">
                <a:solidFill>
                  <a:srgbClr val="9C9E9F"/>
                </a:solidFill>
                <a:latin typeface="Arial"/>
                <a:cs typeface="Arial"/>
              </a:rPr>
              <a:t> </a:t>
            </a:r>
            <a:r>
              <a:rPr sz="1000" spc="-95" dirty="0">
                <a:solidFill>
                  <a:srgbClr val="9C9E9F"/>
                </a:solidFill>
                <a:latin typeface="Arial"/>
                <a:cs typeface="Arial"/>
              </a:rPr>
              <a:t>,</a:t>
            </a:r>
            <a:r>
              <a:rPr sz="1000" spc="-55" dirty="0">
                <a:solidFill>
                  <a:srgbClr val="9C9E9F"/>
                </a:solidFill>
                <a:latin typeface="Arial"/>
                <a:cs typeface="Arial"/>
              </a:rPr>
              <a:t> </a:t>
            </a:r>
            <a:r>
              <a:rPr sz="1000" spc="-30" dirty="0">
                <a:solidFill>
                  <a:srgbClr val="9C9E9F"/>
                </a:solidFill>
                <a:latin typeface="Arial"/>
                <a:cs typeface="Arial"/>
              </a:rPr>
              <a:t>1796</a:t>
            </a:r>
            <a:endParaRPr sz="1000">
              <a:latin typeface="Arial"/>
              <a:cs typeface="Arial"/>
            </a:endParaRPr>
          </a:p>
        </p:txBody>
      </p:sp>
      <p:sp>
        <p:nvSpPr>
          <p:cNvPr id="9" name="object 9"/>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10" name="object 10"/>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11" name="object 11"/>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2" name="object 12"/>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91" y="547102"/>
            <a:ext cx="3374390" cy="482600"/>
          </a:xfrm>
          <a:prstGeom prst="rect">
            <a:avLst/>
          </a:prstGeom>
        </p:spPr>
        <p:txBody>
          <a:bodyPr vert="horz" wrap="square" lIns="0" tIns="12700" rIns="0" bIns="0" rtlCol="0">
            <a:spAutoFit/>
          </a:bodyPr>
          <a:lstStyle/>
          <a:p>
            <a:pPr marL="12700">
              <a:lnSpc>
                <a:spcPct val="100000"/>
              </a:lnSpc>
              <a:spcBef>
                <a:spcPts val="100"/>
              </a:spcBef>
            </a:pPr>
            <a:r>
              <a:rPr spc="-100" dirty="0"/>
              <a:t>Abolition</a:t>
            </a:r>
            <a:r>
              <a:rPr spc="-160" dirty="0"/>
              <a:t> </a:t>
            </a:r>
            <a:r>
              <a:rPr spc="-220" dirty="0"/>
              <a:t>and</a:t>
            </a:r>
            <a:r>
              <a:rPr spc="-160" dirty="0"/>
              <a:t> </a:t>
            </a:r>
            <a:r>
              <a:rPr spc="80" dirty="0"/>
              <a:t>f</a:t>
            </a:r>
            <a:r>
              <a:rPr spc="-180" dirty="0"/>
              <a:t>reedom</a:t>
            </a:r>
          </a:p>
        </p:txBody>
      </p:sp>
      <p:sp>
        <p:nvSpPr>
          <p:cNvPr id="3" name="object 3"/>
          <p:cNvSpPr txBox="1"/>
          <p:nvPr/>
        </p:nvSpPr>
        <p:spPr>
          <a:xfrm>
            <a:off x="4847300" y="1363841"/>
            <a:ext cx="5142230" cy="4547527"/>
          </a:xfrm>
          <a:prstGeom prst="rect">
            <a:avLst/>
          </a:prstGeom>
        </p:spPr>
        <p:txBody>
          <a:bodyPr vert="horz" wrap="square" lIns="0" tIns="12065" rIns="0" bIns="0" rtlCol="0">
            <a:spAutoFit/>
          </a:bodyPr>
          <a:lstStyle/>
          <a:p>
            <a:pPr marL="368300" marR="126364" indent="-356235">
              <a:lnSpc>
                <a:spcPct val="105300"/>
              </a:lnSpc>
              <a:spcBef>
                <a:spcPts val="95"/>
              </a:spcBef>
              <a:buChar char="•"/>
              <a:tabLst>
                <a:tab pos="368300" algn="l"/>
                <a:tab pos="368935" algn="l"/>
              </a:tabLst>
            </a:pPr>
            <a:r>
              <a:rPr sz="1900" dirty="0">
                <a:latin typeface="Arial"/>
                <a:cs typeface="Arial"/>
              </a:rPr>
              <a:t>Many African and European people campaigned to</a:t>
            </a:r>
            <a:r>
              <a:rPr lang="en-GB" sz="1900" dirty="0">
                <a:latin typeface="Arial"/>
                <a:cs typeface="Arial"/>
              </a:rPr>
              <a:t> </a:t>
            </a:r>
            <a:r>
              <a:rPr sz="1900" dirty="0">
                <a:latin typeface="Arial"/>
                <a:cs typeface="Arial"/>
              </a:rPr>
              <a:t>end slavery</a:t>
            </a:r>
          </a:p>
          <a:p>
            <a:pPr marL="368300" marR="586740" indent="-356235">
              <a:lnSpc>
                <a:spcPct val="105200"/>
              </a:lnSpc>
              <a:spcBef>
                <a:spcPts val="855"/>
              </a:spcBef>
              <a:buChar char="•"/>
              <a:tabLst>
                <a:tab pos="368300" algn="l"/>
                <a:tab pos="368935" algn="l"/>
              </a:tabLst>
            </a:pPr>
            <a:r>
              <a:rPr sz="1900" dirty="0">
                <a:latin typeface="Arial"/>
                <a:cs typeface="Arial"/>
              </a:rPr>
              <a:t>Europeans typically showed Africans begging to be released</a:t>
            </a:r>
            <a:endParaRPr lang="en-GB" sz="1900" dirty="0">
              <a:latin typeface="Arial"/>
              <a:cs typeface="Arial"/>
            </a:endParaRPr>
          </a:p>
          <a:p>
            <a:pPr marL="368300" marR="586740" indent="-356235">
              <a:lnSpc>
                <a:spcPct val="105200"/>
              </a:lnSpc>
              <a:spcBef>
                <a:spcPts val="855"/>
              </a:spcBef>
              <a:buChar char="•"/>
              <a:tabLst>
                <a:tab pos="368300" algn="l"/>
                <a:tab pos="368935" algn="l"/>
              </a:tabLst>
            </a:pPr>
            <a:r>
              <a:rPr lang="en-GB" sz="1900" dirty="0">
                <a:latin typeface="Arial"/>
                <a:cs typeface="Arial"/>
              </a:rPr>
              <a:t>But in reality many Africans, especially Maroons, actively resisted slavery</a:t>
            </a:r>
          </a:p>
          <a:p>
            <a:pPr marL="368300" indent="-356235">
              <a:lnSpc>
                <a:spcPct val="100000"/>
              </a:lnSpc>
              <a:spcBef>
                <a:spcPts val="969"/>
              </a:spcBef>
              <a:buChar char="•"/>
              <a:tabLst>
                <a:tab pos="368300" algn="l"/>
                <a:tab pos="368935" algn="l"/>
              </a:tabLst>
            </a:pPr>
            <a:r>
              <a:rPr sz="1900" dirty="0">
                <a:latin typeface="Arial"/>
                <a:cs typeface="Arial"/>
              </a:rPr>
              <a:t>They poisoned the slavers and fought against them</a:t>
            </a:r>
          </a:p>
          <a:p>
            <a:pPr marL="368300" marR="344805" indent="-356235">
              <a:lnSpc>
                <a:spcPct val="105200"/>
              </a:lnSpc>
              <a:spcBef>
                <a:spcPts val="855"/>
              </a:spcBef>
              <a:buChar char="•"/>
              <a:tabLst>
                <a:tab pos="368300" algn="l"/>
                <a:tab pos="368935" algn="l"/>
              </a:tabLst>
            </a:pPr>
            <a:r>
              <a:rPr sz="1900" dirty="0">
                <a:latin typeface="Arial"/>
                <a:cs typeface="Arial"/>
              </a:rPr>
              <a:t>Slavery only ended in the Americas at the end of  the 1800s, but racial inequalities continued</a:t>
            </a:r>
          </a:p>
          <a:p>
            <a:pPr marL="368300" indent="-356235">
              <a:lnSpc>
                <a:spcPct val="100000"/>
              </a:lnSpc>
              <a:spcBef>
                <a:spcPts val="969"/>
              </a:spcBef>
              <a:buChar char="•"/>
              <a:tabLst>
                <a:tab pos="368300" algn="l"/>
                <a:tab pos="368935" algn="l"/>
              </a:tabLst>
            </a:pPr>
            <a:r>
              <a:rPr sz="1900" dirty="0">
                <a:latin typeface="Arial"/>
                <a:cs typeface="Arial"/>
              </a:rPr>
              <a:t>Forms of slavery still exist in parts of the world today</a:t>
            </a:r>
          </a:p>
        </p:txBody>
      </p:sp>
      <p:pic>
        <p:nvPicPr>
          <p:cNvPr id="4" name="object 4"/>
          <p:cNvPicPr/>
          <p:nvPr/>
        </p:nvPicPr>
        <p:blipFill>
          <a:blip r:embed="rId3" cstate="print"/>
          <a:stretch>
            <a:fillRect/>
          </a:stretch>
        </p:blipFill>
        <p:spPr>
          <a:xfrm>
            <a:off x="3240011" y="1440040"/>
            <a:ext cx="1414218" cy="1626236"/>
          </a:xfrm>
          <a:prstGeom prst="rect">
            <a:avLst/>
          </a:prstGeom>
        </p:spPr>
      </p:pic>
      <p:pic>
        <p:nvPicPr>
          <p:cNvPr id="5" name="object 5"/>
          <p:cNvPicPr/>
          <p:nvPr/>
        </p:nvPicPr>
        <p:blipFill>
          <a:blip r:embed="rId4" cstate="print"/>
          <a:stretch>
            <a:fillRect/>
          </a:stretch>
        </p:blipFill>
        <p:spPr>
          <a:xfrm>
            <a:off x="897000" y="1440005"/>
            <a:ext cx="2162822" cy="3433085"/>
          </a:xfrm>
          <a:prstGeom prst="rect">
            <a:avLst/>
          </a:prstGeom>
        </p:spPr>
      </p:pic>
      <p:sp>
        <p:nvSpPr>
          <p:cNvPr id="6" name="object 6"/>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7" name="object 7"/>
          <p:cNvSpPr txBox="1"/>
          <p:nvPr/>
        </p:nvSpPr>
        <p:spPr>
          <a:xfrm>
            <a:off x="884299" y="6673743"/>
            <a:ext cx="4791710" cy="3302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9C9E9F"/>
                </a:solidFill>
                <a:latin typeface="Arial"/>
                <a:cs typeface="Arial"/>
              </a:rPr>
              <a:t>Left:</a:t>
            </a:r>
            <a:r>
              <a:rPr sz="1000" spc="-55" dirty="0">
                <a:solidFill>
                  <a:srgbClr val="9C9E9F"/>
                </a:solidFill>
                <a:latin typeface="Arial"/>
                <a:cs typeface="Arial"/>
              </a:rPr>
              <a:t> </a:t>
            </a:r>
            <a:r>
              <a:rPr sz="1000" spc="-60" dirty="0">
                <a:solidFill>
                  <a:srgbClr val="9C9E9F"/>
                </a:solidFill>
                <a:latin typeface="Arial"/>
                <a:cs typeface="Arial"/>
              </a:rPr>
              <a:t>Armed</a:t>
            </a:r>
            <a:r>
              <a:rPr sz="1000" spc="-55" dirty="0">
                <a:solidFill>
                  <a:srgbClr val="9C9E9F"/>
                </a:solidFill>
                <a:latin typeface="Arial"/>
                <a:cs typeface="Arial"/>
              </a:rPr>
              <a:t> </a:t>
            </a:r>
            <a:r>
              <a:rPr sz="1000" spc="-45" dirty="0">
                <a:solidFill>
                  <a:srgbClr val="9C9E9F"/>
                </a:solidFill>
                <a:latin typeface="Arial"/>
                <a:cs typeface="Arial"/>
              </a:rPr>
              <a:t>Maroon</a:t>
            </a:r>
            <a:r>
              <a:rPr sz="1000" spc="-55" dirty="0">
                <a:solidFill>
                  <a:srgbClr val="9C9E9F"/>
                </a:solidFill>
                <a:latin typeface="Arial"/>
                <a:cs typeface="Arial"/>
              </a:rPr>
              <a:t> </a:t>
            </a:r>
            <a:r>
              <a:rPr sz="1000" spc="-40" dirty="0">
                <a:solidFill>
                  <a:srgbClr val="9C9E9F"/>
                </a:solidFill>
                <a:latin typeface="Arial"/>
                <a:cs typeface="Arial"/>
              </a:rPr>
              <a:t>by</a:t>
            </a:r>
            <a:r>
              <a:rPr sz="1000" spc="-50" dirty="0">
                <a:solidFill>
                  <a:srgbClr val="9C9E9F"/>
                </a:solidFill>
                <a:latin typeface="Arial"/>
                <a:cs typeface="Arial"/>
              </a:rPr>
              <a:t> </a:t>
            </a:r>
            <a:r>
              <a:rPr sz="1000" spc="-40" dirty="0">
                <a:solidFill>
                  <a:srgbClr val="9C9E9F"/>
                </a:solidFill>
                <a:latin typeface="Arial"/>
                <a:cs typeface="Arial"/>
              </a:rPr>
              <a:t>William</a:t>
            </a:r>
            <a:r>
              <a:rPr sz="1000" spc="-55" dirty="0">
                <a:solidFill>
                  <a:srgbClr val="9C9E9F"/>
                </a:solidFill>
                <a:latin typeface="Arial"/>
                <a:cs typeface="Arial"/>
              </a:rPr>
              <a:t> </a:t>
            </a:r>
            <a:r>
              <a:rPr sz="1000" spc="-90" dirty="0">
                <a:solidFill>
                  <a:srgbClr val="9C9E9F"/>
                </a:solidFill>
                <a:latin typeface="Arial"/>
                <a:cs typeface="Arial"/>
              </a:rPr>
              <a:t>Blake,</a:t>
            </a:r>
            <a:r>
              <a:rPr sz="1000" spc="-55" dirty="0">
                <a:solidFill>
                  <a:srgbClr val="9C9E9F"/>
                </a:solidFill>
                <a:latin typeface="Arial"/>
                <a:cs typeface="Arial"/>
              </a:rPr>
              <a:t> </a:t>
            </a:r>
            <a:r>
              <a:rPr sz="1000" spc="-20" dirty="0">
                <a:solidFill>
                  <a:srgbClr val="9C9E9F"/>
                </a:solidFill>
                <a:latin typeface="Arial"/>
                <a:cs typeface="Arial"/>
              </a:rPr>
              <a:t>from</a:t>
            </a:r>
            <a:r>
              <a:rPr sz="1000" spc="-55" dirty="0">
                <a:solidFill>
                  <a:srgbClr val="9C9E9F"/>
                </a:solidFill>
                <a:latin typeface="Arial"/>
                <a:cs typeface="Arial"/>
              </a:rPr>
              <a:t> </a:t>
            </a:r>
            <a:r>
              <a:rPr sz="1000" spc="-75" dirty="0">
                <a:solidFill>
                  <a:srgbClr val="9C9E9F"/>
                </a:solidFill>
                <a:latin typeface="Arial"/>
                <a:cs typeface="Arial"/>
              </a:rPr>
              <a:t>Stedman,</a:t>
            </a:r>
            <a:r>
              <a:rPr sz="1000" spc="-50" dirty="0">
                <a:solidFill>
                  <a:srgbClr val="9C9E9F"/>
                </a:solidFill>
                <a:latin typeface="Arial"/>
                <a:cs typeface="Arial"/>
              </a:rPr>
              <a:t> </a:t>
            </a:r>
            <a:r>
              <a:rPr sz="1000" spc="-30" dirty="0">
                <a:solidFill>
                  <a:srgbClr val="9C9E9F"/>
                </a:solidFill>
                <a:latin typeface="Arial"/>
                <a:cs typeface="Arial"/>
              </a:rPr>
              <a:t>1796</a:t>
            </a:r>
            <a:endParaRPr sz="1000">
              <a:latin typeface="Arial"/>
              <a:cs typeface="Arial"/>
            </a:endParaRPr>
          </a:p>
          <a:p>
            <a:pPr marL="12700">
              <a:lnSpc>
                <a:spcPct val="100000"/>
              </a:lnSpc>
            </a:pPr>
            <a:r>
              <a:rPr sz="1000" spc="-65" dirty="0">
                <a:solidFill>
                  <a:srgbClr val="9C9E9F"/>
                </a:solidFill>
                <a:latin typeface="Arial"/>
                <a:cs typeface="Arial"/>
              </a:rPr>
              <a:t>Right:</a:t>
            </a:r>
            <a:r>
              <a:rPr sz="1000" spc="-50" dirty="0">
                <a:solidFill>
                  <a:srgbClr val="9C9E9F"/>
                </a:solidFill>
                <a:latin typeface="Arial"/>
                <a:cs typeface="Arial"/>
              </a:rPr>
              <a:t> </a:t>
            </a:r>
            <a:r>
              <a:rPr sz="1000" spc="-30" dirty="0">
                <a:solidFill>
                  <a:srgbClr val="9C9E9F"/>
                </a:solidFill>
                <a:latin typeface="Arial"/>
                <a:cs typeface="Arial"/>
              </a:rPr>
              <a:t>Official</a:t>
            </a:r>
            <a:r>
              <a:rPr sz="1000" spc="-45" dirty="0">
                <a:solidFill>
                  <a:srgbClr val="9C9E9F"/>
                </a:solidFill>
                <a:latin typeface="Arial"/>
                <a:cs typeface="Arial"/>
              </a:rPr>
              <a:t> </a:t>
            </a:r>
            <a:r>
              <a:rPr sz="1000" spc="-50" dirty="0">
                <a:solidFill>
                  <a:srgbClr val="9C9E9F"/>
                </a:solidFill>
                <a:latin typeface="Arial"/>
                <a:cs typeface="Arial"/>
              </a:rPr>
              <a:t>medallion</a:t>
            </a:r>
            <a:r>
              <a:rPr sz="1000" spc="-45" dirty="0">
                <a:solidFill>
                  <a:srgbClr val="9C9E9F"/>
                </a:solidFill>
                <a:latin typeface="Arial"/>
                <a:cs typeface="Arial"/>
              </a:rPr>
              <a:t> </a:t>
            </a:r>
            <a:r>
              <a:rPr sz="1000" spc="5" dirty="0">
                <a:solidFill>
                  <a:srgbClr val="9C9E9F"/>
                </a:solidFill>
                <a:latin typeface="Arial"/>
                <a:cs typeface="Arial"/>
              </a:rPr>
              <a:t>of</a:t>
            </a:r>
            <a:r>
              <a:rPr sz="1000" spc="-45" dirty="0">
                <a:solidFill>
                  <a:srgbClr val="9C9E9F"/>
                </a:solidFill>
                <a:latin typeface="Arial"/>
                <a:cs typeface="Arial"/>
              </a:rPr>
              <a:t> </a:t>
            </a:r>
            <a:r>
              <a:rPr sz="1000" spc="-30" dirty="0">
                <a:solidFill>
                  <a:srgbClr val="9C9E9F"/>
                </a:solidFill>
                <a:latin typeface="Arial"/>
                <a:cs typeface="Arial"/>
              </a:rPr>
              <a:t>the</a:t>
            </a:r>
            <a:r>
              <a:rPr sz="1000" spc="-45" dirty="0">
                <a:solidFill>
                  <a:srgbClr val="9C9E9F"/>
                </a:solidFill>
                <a:latin typeface="Arial"/>
                <a:cs typeface="Arial"/>
              </a:rPr>
              <a:t> British </a:t>
            </a:r>
            <a:r>
              <a:rPr sz="1000" spc="-50" dirty="0">
                <a:solidFill>
                  <a:srgbClr val="9C9E9F"/>
                </a:solidFill>
                <a:latin typeface="Arial"/>
                <a:cs typeface="Arial"/>
              </a:rPr>
              <a:t>Anti-Slavery</a:t>
            </a:r>
            <a:r>
              <a:rPr sz="1000" spc="-45" dirty="0">
                <a:solidFill>
                  <a:srgbClr val="9C9E9F"/>
                </a:solidFill>
                <a:latin typeface="Arial"/>
                <a:cs typeface="Arial"/>
              </a:rPr>
              <a:t> </a:t>
            </a:r>
            <a:r>
              <a:rPr sz="1000" spc="-55" dirty="0">
                <a:solidFill>
                  <a:srgbClr val="9C9E9F"/>
                </a:solidFill>
                <a:latin typeface="Arial"/>
                <a:cs typeface="Arial"/>
              </a:rPr>
              <a:t>Society,</a:t>
            </a:r>
            <a:r>
              <a:rPr sz="1000" spc="-45" dirty="0">
                <a:solidFill>
                  <a:srgbClr val="9C9E9F"/>
                </a:solidFill>
                <a:latin typeface="Arial"/>
                <a:cs typeface="Arial"/>
              </a:rPr>
              <a:t> </a:t>
            </a:r>
            <a:r>
              <a:rPr sz="1000" spc="-65" dirty="0">
                <a:solidFill>
                  <a:srgbClr val="9C9E9F"/>
                </a:solidFill>
                <a:latin typeface="Arial"/>
                <a:cs typeface="Arial"/>
              </a:rPr>
              <a:t>designed</a:t>
            </a:r>
            <a:r>
              <a:rPr sz="1000" spc="-45" dirty="0">
                <a:solidFill>
                  <a:srgbClr val="9C9E9F"/>
                </a:solidFill>
                <a:latin typeface="Arial"/>
                <a:cs typeface="Arial"/>
              </a:rPr>
              <a:t> </a:t>
            </a:r>
            <a:r>
              <a:rPr sz="1000" spc="-40" dirty="0">
                <a:solidFill>
                  <a:srgbClr val="9C9E9F"/>
                </a:solidFill>
                <a:latin typeface="Arial"/>
                <a:cs typeface="Arial"/>
              </a:rPr>
              <a:t>by</a:t>
            </a:r>
            <a:r>
              <a:rPr sz="1000" spc="-45" dirty="0">
                <a:solidFill>
                  <a:srgbClr val="9C9E9F"/>
                </a:solidFill>
                <a:latin typeface="Arial"/>
                <a:cs typeface="Arial"/>
              </a:rPr>
              <a:t> </a:t>
            </a:r>
            <a:r>
              <a:rPr sz="1000" spc="-30" dirty="0">
                <a:solidFill>
                  <a:srgbClr val="9C9E9F"/>
                </a:solidFill>
                <a:latin typeface="Arial"/>
                <a:cs typeface="Arial"/>
              </a:rPr>
              <a:t>the</a:t>
            </a:r>
            <a:r>
              <a:rPr sz="1000" spc="-45" dirty="0">
                <a:solidFill>
                  <a:srgbClr val="9C9E9F"/>
                </a:solidFill>
                <a:latin typeface="Arial"/>
                <a:cs typeface="Arial"/>
              </a:rPr>
              <a:t> </a:t>
            </a:r>
            <a:r>
              <a:rPr sz="1000" spc="-60" dirty="0">
                <a:solidFill>
                  <a:srgbClr val="9C9E9F"/>
                </a:solidFill>
                <a:latin typeface="Arial"/>
                <a:cs typeface="Arial"/>
              </a:rPr>
              <a:t>Wedgwood</a:t>
            </a:r>
            <a:r>
              <a:rPr sz="1000" spc="-45" dirty="0">
                <a:solidFill>
                  <a:srgbClr val="9C9E9F"/>
                </a:solidFill>
                <a:latin typeface="Arial"/>
                <a:cs typeface="Arial"/>
              </a:rPr>
              <a:t> </a:t>
            </a:r>
            <a:r>
              <a:rPr sz="1000" spc="-20" dirty="0">
                <a:solidFill>
                  <a:srgbClr val="9C9E9F"/>
                </a:solidFill>
                <a:latin typeface="Arial"/>
                <a:cs typeface="Arial"/>
              </a:rPr>
              <a:t>factory</a:t>
            </a:r>
            <a:endParaRPr sz="1000">
              <a:latin typeface="Arial"/>
              <a:cs typeface="Arial"/>
            </a:endParaRPr>
          </a:p>
        </p:txBody>
      </p:sp>
      <p:sp>
        <p:nvSpPr>
          <p:cNvPr id="8" name="object 8"/>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9" name="object 9"/>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10" name="object 10"/>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1" name="object 11"/>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7300" y="547102"/>
            <a:ext cx="1263650" cy="482600"/>
          </a:xfrm>
          <a:prstGeom prst="rect">
            <a:avLst/>
          </a:prstGeom>
        </p:spPr>
        <p:txBody>
          <a:bodyPr vert="horz" wrap="square" lIns="0" tIns="12700" rIns="0" bIns="0" rtlCol="0">
            <a:spAutoFit/>
          </a:bodyPr>
          <a:lstStyle/>
          <a:p>
            <a:pPr marL="12700">
              <a:lnSpc>
                <a:spcPct val="100000"/>
              </a:lnSpc>
              <a:spcBef>
                <a:spcPts val="100"/>
              </a:spcBef>
            </a:pPr>
            <a:r>
              <a:rPr spc="-210" dirty="0"/>
              <a:t>Daily</a:t>
            </a:r>
            <a:r>
              <a:rPr spc="-160" dirty="0"/>
              <a:t> </a:t>
            </a:r>
            <a:r>
              <a:rPr spc="-75" dirty="0"/>
              <a:t>li</a:t>
            </a:r>
            <a:r>
              <a:rPr spc="-5" dirty="0"/>
              <a:t>f</a:t>
            </a:r>
            <a:r>
              <a:rPr spc="-250" dirty="0"/>
              <a:t>e</a:t>
            </a:r>
          </a:p>
        </p:txBody>
      </p:sp>
      <p:sp>
        <p:nvSpPr>
          <p:cNvPr id="3" name="object 3"/>
          <p:cNvSpPr txBox="1"/>
          <p:nvPr/>
        </p:nvSpPr>
        <p:spPr>
          <a:xfrm>
            <a:off x="4847300" y="1255739"/>
            <a:ext cx="4797425" cy="3210623"/>
          </a:xfrm>
          <a:prstGeom prst="rect">
            <a:avLst/>
          </a:prstGeom>
        </p:spPr>
        <p:txBody>
          <a:bodyPr vert="horz" wrap="square" lIns="0" tIns="135890" rIns="0" bIns="0" rtlCol="0">
            <a:spAutoFit/>
          </a:bodyPr>
          <a:lstStyle/>
          <a:p>
            <a:pPr marL="368300" indent="-356235">
              <a:lnSpc>
                <a:spcPct val="100000"/>
              </a:lnSpc>
              <a:spcBef>
                <a:spcPts val="1070"/>
              </a:spcBef>
              <a:buChar char="•"/>
              <a:tabLst>
                <a:tab pos="368300" algn="l"/>
                <a:tab pos="368935" algn="l"/>
              </a:tabLst>
            </a:pPr>
            <a:r>
              <a:rPr sz="1900" dirty="0">
                <a:latin typeface="Arial"/>
                <a:cs typeface="Arial"/>
              </a:rPr>
              <a:t>Enslaved Africans were woken at 4.00am</a:t>
            </a:r>
          </a:p>
          <a:p>
            <a:pPr marL="368300" marR="173355" indent="-356235">
              <a:lnSpc>
                <a:spcPct val="105300"/>
              </a:lnSpc>
              <a:spcBef>
                <a:spcPts val="850"/>
              </a:spcBef>
              <a:buChar char="•"/>
              <a:tabLst>
                <a:tab pos="368300" algn="l"/>
                <a:tab pos="368935" algn="l"/>
              </a:tabLst>
            </a:pPr>
            <a:r>
              <a:rPr sz="1900" dirty="0">
                <a:latin typeface="Arial"/>
                <a:cs typeface="Arial"/>
              </a:rPr>
              <a:t>They often worked from 6 in the morning until 6 at night, six days a week</a:t>
            </a:r>
          </a:p>
          <a:p>
            <a:pPr marL="368300" marR="748030" indent="-356235">
              <a:lnSpc>
                <a:spcPct val="105300"/>
              </a:lnSpc>
              <a:spcBef>
                <a:spcPts val="850"/>
              </a:spcBef>
              <a:buChar char="•"/>
              <a:tabLst>
                <a:tab pos="368300" algn="l"/>
                <a:tab pos="368935" algn="l"/>
              </a:tabLst>
            </a:pPr>
            <a:r>
              <a:rPr sz="1900" dirty="0">
                <a:latin typeface="Arial"/>
                <a:cs typeface="Arial"/>
              </a:rPr>
              <a:t>The food given to enslaved Africans was very basic</a:t>
            </a:r>
          </a:p>
          <a:p>
            <a:pPr marL="368300" marR="5080" indent="-356235">
              <a:lnSpc>
                <a:spcPct val="105300"/>
              </a:lnSpc>
              <a:spcBef>
                <a:spcPts val="850"/>
              </a:spcBef>
              <a:buChar char="•"/>
              <a:tabLst>
                <a:tab pos="368300" algn="l"/>
                <a:tab pos="368935" algn="l"/>
              </a:tabLst>
            </a:pPr>
            <a:r>
              <a:rPr sz="1900" dirty="0">
                <a:latin typeface="Arial"/>
                <a:cs typeface="Arial"/>
              </a:rPr>
              <a:t>The ration was about</a:t>
            </a:r>
            <a:r>
              <a:rPr lang="en-GB" sz="1900" dirty="0">
                <a:latin typeface="Arial"/>
                <a:cs typeface="Arial"/>
              </a:rPr>
              <a:t> </a:t>
            </a:r>
            <a:r>
              <a:rPr sz="1900" dirty="0">
                <a:latin typeface="Arial"/>
                <a:cs typeface="Arial"/>
              </a:rPr>
              <a:t>1.36 kgs of dried meat and  about 6 kg of corn for an adult for a week</a:t>
            </a:r>
          </a:p>
        </p:txBody>
      </p:sp>
      <p:pic>
        <p:nvPicPr>
          <p:cNvPr id="4" name="object 4"/>
          <p:cNvPicPr/>
          <p:nvPr/>
        </p:nvPicPr>
        <p:blipFill>
          <a:blip r:embed="rId3" cstate="print"/>
          <a:stretch>
            <a:fillRect/>
          </a:stretch>
        </p:blipFill>
        <p:spPr>
          <a:xfrm>
            <a:off x="888000" y="1473669"/>
            <a:ext cx="3765000" cy="1700822"/>
          </a:xfrm>
          <a:prstGeom prst="rect">
            <a:avLst/>
          </a:prstGeom>
        </p:spPr>
      </p:pic>
      <p:pic>
        <p:nvPicPr>
          <p:cNvPr id="5" name="object 5"/>
          <p:cNvPicPr/>
          <p:nvPr/>
        </p:nvPicPr>
        <p:blipFill>
          <a:blip r:embed="rId4" cstate="print"/>
          <a:stretch>
            <a:fillRect/>
          </a:stretch>
        </p:blipFill>
        <p:spPr>
          <a:xfrm>
            <a:off x="888000" y="3229889"/>
            <a:ext cx="3764987" cy="1824761"/>
          </a:xfrm>
          <a:prstGeom prst="rect">
            <a:avLst/>
          </a:prstGeom>
        </p:spPr>
      </p:pic>
      <p:sp>
        <p:nvSpPr>
          <p:cNvPr id="6" name="object 6"/>
          <p:cNvSpPr/>
          <p:nvPr/>
        </p:nvSpPr>
        <p:spPr>
          <a:xfrm>
            <a:off x="896999" y="6549868"/>
            <a:ext cx="9305925" cy="0"/>
          </a:xfrm>
          <a:custGeom>
            <a:avLst/>
            <a:gdLst/>
            <a:ahLst/>
            <a:cxnLst/>
            <a:rect l="l" t="t" r="r" b="b"/>
            <a:pathLst>
              <a:path w="9305925">
                <a:moveTo>
                  <a:pt x="0" y="0"/>
                </a:moveTo>
                <a:lnTo>
                  <a:pt x="9305404" y="0"/>
                </a:lnTo>
              </a:path>
            </a:pathLst>
          </a:custGeom>
          <a:ln w="6350">
            <a:solidFill>
              <a:srgbClr val="9C9E9F"/>
            </a:solidFill>
          </a:ln>
        </p:spPr>
        <p:txBody>
          <a:bodyPr wrap="square" lIns="0" tIns="0" rIns="0" bIns="0" rtlCol="0"/>
          <a:lstStyle/>
          <a:p>
            <a:endParaRPr/>
          </a:p>
        </p:txBody>
      </p:sp>
      <p:sp>
        <p:nvSpPr>
          <p:cNvPr id="7" name="object 7"/>
          <p:cNvSpPr txBox="1"/>
          <p:nvPr/>
        </p:nvSpPr>
        <p:spPr>
          <a:xfrm>
            <a:off x="884299" y="6673743"/>
            <a:ext cx="3006725"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9C9E9F"/>
                </a:solidFill>
                <a:latin typeface="Arial"/>
                <a:cs typeface="Arial"/>
              </a:rPr>
              <a:t>Early</a:t>
            </a:r>
            <a:r>
              <a:rPr sz="1000" spc="-55" dirty="0">
                <a:solidFill>
                  <a:srgbClr val="9C9E9F"/>
                </a:solidFill>
                <a:latin typeface="Arial"/>
                <a:cs typeface="Arial"/>
              </a:rPr>
              <a:t> </a:t>
            </a:r>
            <a:r>
              <a:rPr sz="1000" spc="-40" dirty="0">
                <a:solidFill>
                  <a:srgbClr val="9C9E9F"/>
                </a:solidFill>
                <a:latin typeface="Arial"/>
                <a:cs typeface="Arial"/>
              </a:rPr>
              <a:t>illustrations</a:t>
            </a:r>
            <a:r>
              <a:rPr sz="1000" spc="-50" dirty="0">
                <a:solidFill>
                  <a:srgbClr val="9C9E9F"/>
                </a:solidFill>
                <a:latin typeface="Arial"/>
                <a:cs typeface="Arial"/>
              </a:rPr>
              <a:t> </a:t>
            </a:r>
            <a:r>
              <a:rPr sz="1000" spc="5" dirty="0">
                <a:solidFill>
                  <a:srgbClr val="9C9E9F"/>
                </a:solidFill>
                <a:latin typeface="Arial"/>
                <a:cs typeface="Arial"/>
              </a:rPr>
              <a:t>of</a:t>
            </a:r>
            <a:r>
              <a:rPr sz="1000" spc="-55" dirty="0">
                <a:solidFill>
                  <a:srgbClr val="9C9E9F"/>
                </a:solidFill>
                <a:latin typeface="Arial"/>
                <a:cs typeface="Arial"/>
              </a:rPr>
              <a:t> </a:t>
            </a:r>
            <a:r>
              <a:rPr sz="1000" spc="-75" dirty="0">
                <a:solidFill>
                  <a:srgbClr val="9C9E9F"/>
                </a:solidFill>
                <a:latin typeface="Arial"/>
                <a:cs typeface="Arial"/>
              </a:rPr>
              <a:t>sugar</a:t>
            </a:r>
            <a:r>
              <a:rPr sz="1000" spc="-50" dirty="0">
                <a:solidFill>
                  <a:srgbClr val="9C9E9F"/>
                </a:solidFill>
                <a:latin typeface="Arial"/>
                <a:cs typeface="Arial"/>
              </a:rPr>
              <a:t> </a:t>
            </a:r>
            <a:r>
              <a:rPr sz="1000" spc="-30" dirty="0">
                <a:solidFill>
                  <a:srgbClr val="9C9E9F"/>
                </a:solidFill>
                <a:latin typeface="Arial"/>
                <a:cs typeface="Arial"/>
              </a:rPr>
              <a:t>milling</a:t>
            </a:r>
            <a:r>
              <a:rPr sz="1000" spc="-50" dirty="0">
                <a:solidFill>
                  <a:srgbClr val="9C9E9F"/>
                </a:solidFill>
                <a:latin typeface="Arial"/>
                <a:cs typeface="Arial"/>
              </a:rPr>
              <a:t> </a:t>
            </a:r>
            <a:r>
              <a:rPr sz="1000" spc="-70" dirty="0">
                <a:solidFill>
                  <a:srgbClr val="9C9E9F"/>
                </a:solidFill>
                <a:latin typeface="Arial"/>
                <a:cs typeface="Arial"/>
              </a:rPr>
              <a:t>and</a:t>
            </a:r>
            <a:r>
              <a:rPr sz="1000" spc="-55" dirty="0">
                <a:solidFill>
                  <a:srgbClr val="9C9E9F"/>
                </a:solidFill>
                <a:latin typeface="Arial"/>
                <a:cs typeface="Arial"/>
              </a:rPr>
              <a:t> </a:t>
            </a:r>
            <a:r>
              <a:rPr sz="1000" spc="-35" dirty="0">
                <a:solidFill>
                  <a:srgbClr val="9C9E9F"/>
                </a:solidFill>
                <a:latin typeface="Arial"/>
                <a:cs typeface="Arial"/>
              </a:rPr>
              <a:t>extraction,</a:t>
            </a:r>
            <a:r>
              <a:rPr sz="1000" spc="-50" dirty="0">
                <a:solidFill>
                  <a:srgbClr val="9C9E9F"/>
                </a:solidFill>
                <a:latin typeface="Arial"/>
                <a:cs typeface="Arial"/>
              </a:rPr>
              <a:t> </a:t>
            </a:r>
            <a:r>
              <a:rPr sz="1000" spc="-90" dirty="0">
                <a:solidFill>
                  <a:srgbClr val="9C9E9F"/>
                </a:solidFill>
                <a:latin typeface="Arial"/>
                <a:cs typeface="Arial"/>
              </a:rPr>
              <a:t>Piso,</a:t>
            </a:r>
            <a:r>
              <a:rPr sz="1000" spc="-55" dirty="0">
                <a:solidFill>
                  <a:srgbClr val="9C9E9F"/>
                </a:solidFill>
                <a:latin typeface="Arial"/>
                <a:cs typeface="Arial"/>
              </a:rPr>
              <a:t> </a:t>
            </a:r>
            <a:r>
              <a:rPr sz="1000" spc="-30" dirty="0">
                <a:solidFill>
                  <a:srgbClr val="9C9E9F"/>
                </a:solidFill>
                <a:latin typeface="Arial"/>
                <a:cs typeface="Arial"/>
              </a:rPr>
              <a:t>1648</a:t>
            </a:r>
            <a:endParaRPr sz="1000">
              <a:latin typeface="Arial"/>
              <a:cs typeface="Arial"/>
            </a:endParaRPr>
          </a:p>
        </p:txBody>
      </p:sp>
      <p:sp>
        <p:nvSpPr>
          <p:cNvPr id="8" name="object 8"/>
          <p:cNvSpPr/>
          <p:nvPr/>
        </p:nvSpPr>
        <p:spPr>
          <a:xfrm>
            <a:off x="9322360" y="6932608"/>
            <a:ext cx="908050" cy="167005"/>
          </a:xfrm>
          <a:custGeom>
            <a:avLst/>
            <a:gdLst/>
            <a:ahLst/>
            <a:cxnLst/>
            <a:rect l="l" t="t" r="r" b="b"/>
            <a:pathLst>
              <a:path w="908050" h="167004">
                <a:moveTo>
                  <a:pt x="574243" y="3682"/>
                </a:moveTo>
                <a:lnTo>
                  <a:pt x="474687" y="3682"/>
                </a:lnTo>
                <a:lnTo>
                  <a:pt x="474687" y="162928"/>
                </a:lnTo>
                <a:lnTo>
                  <a:pt x="577913" y="162928"/>
                </a:lnTo>
                <a:lnTo>
                  <a:pt x="577913" y="145668"/>
                </a:lnTo>
                <a:lnTo>
                  <a:pt x="495922" y="145668"/>
                </a:lnTo>
                <a:lnTo>
                  <a:pt x="495922" y="87464"/>
                </a:lnTo>
                <a:lnTo>
                  <a:pt x="562990" y="87464"/>
                </a:lnTo>
                <a:lnTo>
                  <a:pt x="562990" y="70192"/>
                </a:lnTo>
                <a:lnTo>
                  <a:pt x="495922" y="70192"/>
                </a:lnTo>
                <a:lnTo>
                  <a:pt x="495922" y="20942"/>
                </a:lnTo>
                <a:lnTo>
                  <a:pt x="569506" y="20942"/>
                </a:lnTo>
                <a:lnTo>
                  <a:pt x="574243" y="15951"/>
                </a:lnTo>
                <a:lnTo>
                  <a:pt x="574243" y="3682"/>
                </a:lnTo>
                <a:close/>
              </a:path>
              <a:path w="908050" h="167004">
                <a:moveTo>
                  <a:pt x="335508" y="129120"/>
                </a:moveTo>
                <a:lnTo>
                  <a:pt x="366609" y="165262"/>
                </a:lnTo>
                <a:lnTo>
                  <a:pt x="383171" y="166598"/>
                </a:lnTo>
                <a:lnTo>
                  <a:pt x="406189" y="163767"/>
                </a:lnTo>
                <a:lnTo>
                  <a:pt x="425388" y="155140"/>
                </a:lnTo>
                <a:lnTo>
                  <a:pt x="431096" y="148793"/>
                </a:lnTo>
                <a:lnTo>
                  <a:pt x="381863" y="148793"/>
                </a:lnTo>
                <a:lnTo>
                  <a:pt x="368910" y="147451"/>
                </a:lnTo>
                <a:lnTo>
                  <a:pt x="356823" y="143576"/>
                </a:lnTo>
                <a:lnTo>
                  <a:pt x="345668" y="137391"/>
                </a:lnTo>
                <a:lnTo>
                  <a:pt x="335508" y="129120"/>
                </a:lnTo>
                <a:close/>
              </a:path>
              <a:path w="908050" h="167004">
                <a:moveTo>
                  <a:pt x="386308" y="0"/>
                </a:moveTo>
                <a:lnTo>
                  <a:pt x="363902" y="3083"/>
                </a:lnTo>
                <a:lnTo>
                  <a:pt x="347456" y="11712"/>
                </a:lnTo>
                <a:lnTo>
                  <a:pt x="337148" y="24956"/>
                </a:lnTo>
                <a:lnTo>
                  <a:pt x="333159" y="41884"/>
                </a:lnTo>
                <a:lnTo>
                  <a:pt x="345631" y="72882"/>
                </a:lnTo>
                <a:lnTo>
                  <a:pt x="375646" y="87985"/>
                </a:lnTo>
                <a:lnTo>
                  <a:pt x="406157" y="100088"/>
                </a:lnTo>
                <a:lnTo>
                  <a:pt x="420115" y="122085"/>
                </a:lnTo>
                <a:lnTo>
                  <a:pt x="417416" y="133544"/>
                </a:lnTo>
                <a:lnTo>
                  <a:pt x="409728" y="141916"/>
                </a:lnTo>
                <a:lnTo>
                  <a:pt x="397672" y="147048"/>
                </a:lnTo>
                <a:lnTo>
                  <a:pt x="381863" y="148793"/>
                </a:lnTo>
                <a:lnTo>
                  <a:pt x="431096" y="148793"/>
                </a:lnTo>
                <a:lnTo>
                  <a:pt x="438541" y="140516"/>
                </a:lnTo>
                <a:lnTo>
                  <a:pt x="443420" y="119697"/>
                </a:lnTo>
                <a:lnTo>
                  <a:pt x="428851" y="88798"/>
                </a:lnTo>
                <a:lnTo>
                  <a:pt x="397190" y="73628"/>
                </a:lnTo>
                <a:lnTo>
                  <a:pt x="366509" y="61458"/>
                </a:lnTo>
                <a:lnTo>
                  <a:pt x="354876" y="39560"/>
                </a:lnTo>
                <a:lnTo>
                  <a:pt x="357888" y="30541"/>
                </a:lnTo>
                <a:lnTo>
                  <a:pt x="364296" y="23701"/>
                </a:lnTo>
                <a:lnTo>
                  <a:pt x="373785" y="19361"/>
                </a:lnTo>
                <a:lnTo>
                  <a:pt x="386041" y="17843"/>
                </a:lnTo>
                <a:lnTo>
                  <a:pt x="436845" y="17843"/>
                </a:lnTo>
                <a:lnTo>
                  <a:pt x="431230" y="13046"/>
                </a:lnTo>
                <a:lnTo>
                  <a:pt x="418107" y="5894"/>
                </a:lnTo>
                <a:lnTo>
                  <a:pt x="403173" y="1497"/>
                </a:lnTo>
                <a:lnTo>
                  <a:pt x="386308" y="0"/>
                </a:lnTo>
                <a:close/>
              </a:path>
              <a:path w="908050" h="167004">
                <a:moveTo>
                  <a:pt x="436845" y="17843"/>
                </a:moveTo>
                <a:lnTo>
                  <a:pt x="386041" y="17843"/>
                </a:lnTo>
                <a:lnTo>
                  <a:pt x="398735" y="19079"/>
                </a:lnTo>
                <a:lnTo>
                  <a:pt x="410343" y="22645"/>
                </a:lnTo>
                <a:lnTo>
                  <a:pt x="420674" y="28328"/>
                </a:lnTo>
                <a:lnTo>
                  <a:pt x="429539" y="35915"/>
                </a:lnTo>
                <a:lnTo>
                  <a:pt x="442658" y="22809"/>
                </a:lnTo>
                <a:lnTo>
                  <a:pt x="436845" y="17843"/>
                </a:lnTo>
                <a:close/>
              </a:path>
              <a:path w="908050" h="167004">
                <a:moveTo>
                  <a:pt x="200482" y="3682"/>
                </a:moveTo>
                <a:lnTo>
                  <a:pt x="184238" y="3682"/>
                </a:lnTo>
                <a:lnTo>
                  <a:pt x="184238" y="109270"/>
                </a:lnTo>
                <a:lnTo>
                  <a:pt x="189597" y="136010"/>
                </a:lnTo>
                <a:lnTo>
                  <a:pt x="203507" y="153741"/>
                </a:lnTo>
                <a:lnTo>
                  <a:pt x="222718" y="163568"/>
                </a:lnTo>
                <a:lnTo>
                  <a:pt x="243979" y="166598"/>
                </a:lnTo>
                <a:lnTo>
                  <a:pt x="265249" y="163568"/>
                </a:lnTo>
                <a:lnTo>
                  <a:pt x="284454" y="153741"/>
                </a:lnTo>
                <a:lnTo>
                  <a:pt x="288960" y="147993"/>
                </a:lnTo>
                <a:lnTo>
                  <a:pt x="243979" y="147993"/>
                </a:lnTo>
                <a:lnTo>
                  <a:pt x="229556" y="145937"/>
                </a:lnTo>
                <a:lnTo>
                  <a:pt x="217254" y="139193"/>
                </a:lnTo>
                <a:lnTo>
                  <a:pt x="208687" y="126899"/>
                </a:lnTo>
                <a:lnTo>
                  <a:pt x="205473" y="108191"/>
                </a:lnTo>
                <a:lnTo>
                  <a:pt x="205473" y="8889"/>
                </a:lnTo>
                <a:lnTo>
                  <a:pt x="200482" y="3682"/>
                </a:lnTo>
                <a:close/>
              </a:path>
              <a:path w="908050" h="167004">
                <a:moveTo>
                  <a:pt x="303707" y="3682"/>
                </a:moveTo>
                <a:lnTo>
                  <a:pt x="282486" y="3682"/>
                </a:lnTo>
                <a:lnTo>
                  <a:pt x="282486" y="108191"/>
                </a:lnTo>
                <a:lnTo>
                  <a:pt x="279269" y="126899"/>
                </a:lnTo>
                <a:lnTo>
                  <a:pt x="270700" y="139193"/>
                </a:lnTo>
                <a:lnTo>
                  <a:pt x="258397" y="145937"/>
                </a:lnTo>
                <a:lnTo>
                  <a:pt x="243979" y="147993"/>
                </a:lnTo>
                <a:lnTo>
                  <a:pt x="288960" y="147993"/>
                </a:lnTo>
                <a:lnTo>
                  <a:pt x="298354" y="136010"/>
                </a:lnTo>
                <a:lnTo>
                  <a:pt x="303707" y="109270"/>
                </a:lnTo>
                <a:lnTo>
                  <a:pt x="303707" y="3682"/>
                </a:lnTo>
                <a:close/>
              </a:path>
              <a:path w="908050" h="167004">
                <a:moveTo>
                  <a:pt x="624903" y="3682"/>
                </a:moveTo>
                <a:lnTo>
                  <a:pt x="603694" y="3682"/>
                </a:lnTo>
                <a:lnTo>
                  <a:pt x="603694" y="109270"/>
                </a:lnTo>
                <a:lnTo>
                  <a:pt x="609040" y="136010"/>
                </a:lnTo>
                <a:lnTo>
                  <a:pt x="622927" y="153741"/>
                </a:lnTo>
                <a:lnTo>
                  <a:pt x="642126" y="163568"/>
                </a:lnTo>
                <a:lnTo>
                  <a:pt x="663409" y="166598"/>
                </a:lnTo>
                <a:lnTo>
                  <a:pt x="684668" y="163568"/>
                </a:lnTo>
                <a:lnTo>
                  <a:pt x="703875" y="153741"/>
                </a:lnTo>
                <a:lnTo>
                  <a:pt x="708383" y="147993"/>
                </a:lnTo>
                <a:lnTo>
                  <a:pt x="663409" y="147993"/>
                </a:lnTo>
                <a:lnTo>
                  <a:pt x="649002" y="145937"/>
                </a:lnTo>
                <a:lnTo>
                  <a:pt x="636698" y="139193"/>
                </a:lnTo>
                <a:lnTo>
                  <a:pt x="628123" y="126899"/>
                </a:lnTo>
                <a:lnTo>
                  <a:pt x="624903" y="108191"/>
                </a:lnTo>
                <a:lnTo>
                  <a:pt x="624903" y="3682"/>
                </a:lnTo>
                <a:close/>
              </a:path>
              <a:path w="908050" h="167004">
                <a:moveTo>
                  <a:pt x="723137" y="3682"/>
                </a:moveTo>
                <a:lnTo>
                  <a:pt x="706907" y="3682"/>
                </a:lnTo>
                <a:lnTo>
                  <a:pt x="701903" y="8889"/>
                </a:lnTo>
                <a:lnTo>
                  <a:pt x="701903" y="108191"/>
                </a:lnTo>
                <a:lnTo>
                  <a:pt x="698687" y="126899"/>
                </a:lnTo>
                <a:lnTo>
                  <a:pt x="690119" y="139193"/>
                </a:lnTo>
                <a:lnTo>
                  <a:pt x="677820" y="145937"/>
                </a:lnTo>
                <a:lnTo>
                  <a:pt x="663409" y="147993"/>
                </a:lnTo>
                <a:lnTo>
                  <a:pt x="708383" y="147993"/>
                </a:lnTo>
                <a:lnTo>
                  <a:pt x="717780" y="136010"/>
                </a:lnTo>
                <a:lnTo>
                  <a:pt x="723137" y="109270"/>
                </a:lnTo>
                <a:lnTo>
                  <a:pt x="723137" y="3682"/>
                </a:lnTo>
                <a:close/>
              </a:path>
              <a:path w="908050" h="167004">
                <a:moveTo>
                  <a:pt x="786904" y="3682"/>
                </a:moveTo>
                <a:lnTo>
                  <a:pt x="757808" y="3682"/>
                </a:lnTo>
                <a:lnTo>
                  <a:pt x="757808" y="162928"/>
                </a:lnTo>
                <a:lnTo>
                  <a:pt x="779030" y="162928"/>
                </a:lnTo>
                <a:lnTo>
                  <a:pt x="779030" y="30162"/>
                </a:lnTo>
                <a:lnTo>
                  <a:pt x="798434" y="30162"/>
                </a:lnTo>
                <a:lnTo>
                  <a:pt x="786904" y="3682"/>
                </a:lnTo>
                <a:close/>
              </a:path>
              <a:path w="908050" h="167004">
                <a:moveTo>
                  <a:pt x="907643" y="30162"/>
                </a:moveTo>
                <a:lnTo>
                  <a:pt x="886434" y="30162"/>
                </a:lnTo>
                <a:lnTo>
                  <a:pt x="886434" y="162928"/>
                </a:lnTo>
                <a:lnTo>
                  <a:pt x="907643" y="162928"/>
                </a:lnTo>
                <a:lnTo>
                  <a:pt x="907643" y="30162"/>
                </a:lnTo>
                <a:close/>
              </a:path>
              <a:path w="908050" h="167004">
                <a:moveTo>
                  <a:pt x="798434" y="30162"/>
                </a:moveTo>
                <a:lnTo>
                  <a:pt x="779030" y="30162"/>
                </a:lnTo>
                <a:lnTo>
                  <a:pt x="781066" y="36916"/>
                </a:lnTo>
                <a:lnTo>
                  <a:pt x="784047" y="45392"/>
                </a:lnTo>
                <a:lnTo>
                  <a:pt x="788056" y="55540"/>
                </a:lnTo>
                <a:lnTo>
                  <a:pt x="793178" y="67309"/>
                </a:lnTo>
                <a:lnTo>
                  <a:pt x="826452" y="141985"/>
                </a:lnTo>
                <a:lnTo>
                  <a:pt x="839012" y="141985"/>
                </a:lnTo>
                <a:lnTo>
                  <a:pt x="853731" y="108978"/>
                </a:lnTo>
                <a:lnTo>
                  <a:pt x="832751" y="108978"/>
                </a:lnTo>
                <a:lnTo>
                  <a:pt x="798434" y="30162"/>
                </a:lnTo>
                <a:close/>
              </a:path>
              <a:path w="908050" h="167004">
                <a:moveTo>
                  <a:pt x="907643" y="3682"/>
                </a:moveTo>
                <a:lnTo>
                  <a:pt x="878573" y="3682"/>
                </a:lnTo>
                <a:lnTo>
                  <a:pt x="832751" y="108978"/>
                </a:lnTo>
                <a:lnTo>
                  <a:pt x="872312" y="67309"/>
                </a:lnTo>
                <a:lnTo>
                  <a:pt x="886434" y="30162"/>
                </a:lnTo>
                <a:lnTo>
                  <a:pt x="907643" y="30162"/>
                </a:lnTo>
                <a:lnTo>
                  <a:pt x="907643" y="3682"/>
                </a:lnTo>
                <a:close/>
              </a:path>
              <a:path w="908050" h="167004">
                <a:moveTo>
                  <a:pt x="29095" y="3682"/>
                </a:moveTo>
                <a:lnTo>
                  <a:pt x="0" y="3682"/>
                </a:lnTo>
                <a:lnTo>
                  <a:pt x="0" y="162928"/>
                </a:lnTo>
                <a:lnTo>
                  <a:pt x="21234" y="162928"/>
                </a:lnTo>
                <a:lnTo>
                  <a:pt x="21234" y="30162"/>
                </a:lnTo>
                <a:lnTo>
                  <a:pt x="40625" y="30162"/>
                </a:lnTo>
                <a:lnTo>
                  <a:pt x="29095" y="3682"/>
                </a:lnTo>
                <a:close/>
              </a:path>
              <a:path w="908050" h="167004">
                <a:moveTo>
                  <a:pt x="149834" y="30162"/>
                </a:moveTo>
                <a:lnTo>
                  <a:pt x="128625" y="30162"/>
                </a:lnTo>
                <a:lnTo>
                  <a:pt x="128625" y="162928"/>
                </a:lnTo>
                <a:lnTo>
                  <a:pt x="149834" y="162928"/>
                </a:lnTo>
                <a:lnTo>
                  <a:pt x="149834" y="30162"/>
                </a:lnTo>
                <a:close/>
              </a:path>
              <a:path w="908050" h="167004">
                <a:moveTo>
                  <a:pt x="40625" y="30162"/>
                </a:moveTo>
                <a:lnTo>
                  <a:pt x="21234" y="30162"/>
                </a:lnTo>
                <a:lnTo>
                  <a:pt x="23240" y="36916"/>
                </a:lnTo>
                <a:lnTo>
                  <a:pt x="26219" y="45392"/>
                </a:lnTo>
                <a:lnTo>
                  <a:pt x="30235" y="55540"/>
                </a:lnTo>
                <a:lnTo>
                  <a:pt x="35356" y="67309"/>
                </a:lnTo>
                <a:lnTo>
                  <a:pt x="68643" y="141985"/>
                </a:lnTo>
                <a:lnTo>
                  <a:pt x="81216" y="141985"/>
                </a:lnTo>
                <a:lnTo>
                  <a:pt x="95918" y="108978"/>
                </a:lnTo>
                <a:lnTo>
                  <a:pt x="74942" y="108978"/>
                </a:lnTo>
                <a:lnTo>
                  <a:pt x="40625" y="30162"/>
                </a:lnTo>
                <a:close/>
              </a:path>
              <a:path w="908050" h="167004">
                <a:moveTo>
                  <a:pt x="149834" y="3682"/>
                </a:moveTo>
                <a:lnTo>
                  <a:pt x="120751" y="3682"/>
                </a:lnTo>
                <a:lnTo>
                  <a:pt x="74942" y="108978"/>
                </a:lnTo>
                <a:lnTo>
                  <a:pt x="114477" y="67309"/>
                </a:lnTo>
                <a:lnTo>
                  <a:pt x="128625" y="30162"/>
                </a:lnTo>
                <a:lnTo>
                  <a:pt x="149834" y="30162"/>
                </a:lnTo>
                <a:lnTo>
                  <a:pt x="149834" y="3682"/>
                </a:lnTo>
                <a:close/>
              </a:path>
            </a:pathLst>
          </a:custGeom>
          <a:solidFill>
            <a:srgbClr val="000000"/>
          </a:solidFill>
        </p:spPr>
        <p:txBody>
          <a:bodyPr wrap="square" lIns="0" tIns="0" rIns="0" bIns="0" rtlCol="0"/>
          <a:lstStyle/>
          <a:p>
            <a:endParaRPr/>
          </a:p>
        </p:txBody>
      </p:sp>
      <p:sp>
        <p:nvSpPr>
          <p:cNvPr id="9" name="object 9"/>
          <p:cNvSpPr/>
          <p:nvPr/>
        </p:nvSpPr>
        <p:spPr>
          <a:xfrm>
            <a:off x="8305859" y="6932590"/>
            <a:ext cx="962660" cy="167005"/>
          </a:xfrm>
          <a:custGeom>
            <a:avLst/>
            <a:gdLst/>
            <a:ahLst/>
            <a:cxnLst/>
            <a:rect l="l" t="t" r="r" b="b"/>
            <a:pathLst>
              <a:path w="962659" h="167004">
                <a:moveTo>
                  <a:pt x="781732" y="102704"/>
                </a:moveTo>
                <a:lnTo>
                  <a:pt x="740028" y="102704"/>
                </a:lnTo>
                <a:lnTo>
                  <a:pt x="759967" y="143560"/>
                </a:lnTo>
                <a:lnTo>
                  <a:pt x="766520" y="154056"/>
                </a:lnTo>
                <a:lnTo>
                  <a:pt x="776325" y="161348"/>
                </a:lnTo>
                <a:lnTo>
                  <a:pt x="791636" y="164604"/>
                </a:lnTo>
                <a:lnTo>
                  <a:pt x="814704" y="162991"/>
                </a:lnTo>
                <a:lnTo>
                  <a:pt x="781732" y="102704"/>
                </a:lnTo>
                <a:close/>
              </a:path>
              <a:path w="962659" h="167004">
                <a:moveTo>
                  <a:pt x="745286" y="3746"/>
                </a:moveTo>
                <a:lnTo>
                  <a:pt x="679284" y="3746"/>
                </a:lnTo>
                <a:lnTo>
                  <a:pt x="679284" y="162991"/>
                </a:lnTo>
                <a:lnTo>
                  <a:pt x="720140" y="162991"/>
                </a:lnTo>
                <a:lnTo>
                  <a:pt x="720140" y="102704"/>
                </a:lnTo>
                <a:lnTo>
                  <a:pt x="781732" y="102704"/>
                </a:lnTo>
                <a:lnTo>
                  <a:pt x="778586" y="96951"/>
                </a:lnTo>
                <a:lnTo>
                  <a:pt x="790604" y="89564"/>
                </a:lnTo>
                <a:lnTo>
                  <a:pt x="798904" y="79956"/>
                </a:lnTo>
                <a:lnTo>
                  <a:pt x="801887" y="72567"/>
                </a:lnTo>
                <a:lnTo>
                  <a:pt x="720140" y="72567"/>
                </a:lnTo>
                <a:lnTo>
                  <a:pt x="720140" y="34607"/>
                </a:lnTo>
                <a:lnTo>
                  <a:pt x="801789" y="34607"/>
                </a:lnTo>
                <a:lnTo>
                  <a:pt x="801534" y="33209"/>
                </a:lnTo>
                <a:lnTo>
                  <a:pt x="790313" y="17441"/>
                </a:lnTo>
                <a:lnTo>
                  <a:pt x="771573" y="7320"/>
                </a:lnTo>
                <a:lnTo>
                  <a:pt x="745286" y="3746"/>
                </a:lnTo>
                <a:close/>
              </a:path>
              <a:path w="962659" h="167004">
                <a:moveTo>
                  <a:pt x="857948" y="3746"/>
                </a:moveTo>
                <a:lnTo>
                  <a:pt x="813422" y="3746"/>
                </a:lnTo>
                <a:lnTo>
                  <a:pt x="867625" y="110070"/>
                </a:lnTo>
                <a:lnTo>
                  <a:pt x="867625" y="162991"/>
                </a:lnTo>
                <a:lnTo>
                  <a:pt x="907986" y="162991"/>
                </a:lnTo>
                <a:lnTo>
                  <a:pt x="907986" y="110070"/>
                </a:lnTo>
                <a:lnTo>
                  <a:pt x="927629" y="71539"/>
                </a:lnTo>
                <a:lnTo>
                  <a:pt x="887818" y="71539"/>
                </a:lnTo>
                <a:lnTo>
                  <a:pt x="857948" y="3746"/>
                </a:lnTo>
                <a:close/>
              </a:path>
              <a:path w="962659" h="167004">
                <a:moveTo>
                  <a:pt x="801789" y="34607"/>
                </a:moveTo>
                <a:lnTo>
                  <a:pt x="742137" y="34607"/>
                </a:lnTo>
                <a:lnTo>
                  <a:pt x="752495" y="36071"/>
                </a:lnTo>
                <a:lnTo>
                  <a:pt x="759398" y="40043"/>
                </a:lnTo>
                <a:lnTo>
                  <a:pt x="763245" y="45891"/>
                </a:lnTo>
                <a:lnTo>
                  <a:pt x="764438" y="52984"/>
                </a:lnTo>
                <a:lnTo>
                  <a:pt x="763396" y="60228"/>
                </a:lnTo>
                <a:lnTo>
                  <a:pt x="759848" y="66495"/>
                </a:lnTo>
                <a:lnTo>
                  <a:pt x="753160" y="70902"/>
                </a:lnTo>
                <a:lnTo>
                  <a:pt x="742695" y="72567"/>
                </a:lnTo>
                <a:lnTo>
                  <a:pt x="801887" y="72567"/>
                </a:lnTo>
                <a:lnTo>
                  <a:pt x="803716" y="68037"/>
                </a:lnTo>
                <a:lnTo>
                  <a:pt x="805268" y="53720"/>
                </a:lnTo>
                <a:lnTo>
                  <a:pt x="801789" y="34607"/>
                </a:lnTo>
                <a:close/>
              </a:path>
              <a:path w="962659" h="167004">
                <a:moveTo>
                  <a:pt x="962190" y="3746"/>
                </a:moveTo>
                <a:lnTo>
                  <a:pt x="917676" y="3746"/>
                </a:lnTo>
                <a:lnTo>
                  <a:pt x="887818" y="71539"/>
                </a:lnTo>
                <a:lnTo>
                  <a:pt x="927629" y="71539"/>
                </a:lnTo>
                <a:lnTo>
                  <a:pt x="962190" y="3746"/>
                </a:lnTo>
                <a:close/>
              </a:path>
              <a:path w="962659" h="167004">
                <a:moveTo>
                  <a:pt x="578408" y="0"/>
                </a:moveTo>
                <a:lnTo>
                  <a:pt x="545376" y="5726"/>
                </a:lnTo>
                <a:lnTo>
                  <a:pt x="522470" y="22217"/>
                </a:lnTo>
                <a:lnTo>
                  <a:pt x="509134" y="48439"/>
                </a:lnTo>
                <a:lnTo>
                  <a:pt x="504812" y="83362"/>
                </a:lnTo>
                <a:lnTo>
                  <a:pt x="509134" y="118264"/>
                </a:lnTo>
                <a:lnTo>
                  <a:pt x="522470" y="144467"/>
                </a:lnTo>
                <a:lnTo>
                  <a:pt x="545376" y="160942"/>
                </a:lnTo>
                <a:lnTo>
                  <a:pt x="578408" y="166662"/>
                </a:lnTo>
                <a:lnTo>
                  <a:pt x="611463" y="160942"/>
                </a:lnTo>
                <a:lnTo>
                  <a:pt x="634380" y="144467"/>
                </a:lnTo>
                <a:lnTo>
                  <a:pt x="639484" y="134442"/>
                </a:lnTo>
                <a:lnTo>
                  <a:pt x="578408" y="134442"/>
                </a:lnTo>
                <a:lnTo>
                  <a:pt x="563651" y="131206"/>
                </a:lnTo>
                <a:lnTo>
                  <a:pt x="554142" y="121556"/>
                </a:lnTo>
                <a:lnTo>
                  <a:pt x="549047" y="105579"/>
                </a:lnTo>
                <a:lnTo>
                  <a:pt x="547535" y="83362"/>
                </a:lnTo>
                <a:lnTo>
                  <a:pt x="549047" y="61111"/>
                </a:lnTo>
                <a:lnTo>
                  <a:pt x="554142" y="45134"/>
                </a:lnTo>
                <a:lnTo>
                  <a:pt x="563651" y="35497"/>
                </a:lnTo>
                <a:lnTo>
                  <a:pt x="578408" y="32270"/>
                </a:lnTo>
                <a:lnTo>
                  <a:pt x="639495" y="32270"/>
                </a:lnTo>
                <a:lnTo>
                  <a:pt x="634380" y="22217"/>
                </a:lnTo>
                <a:lnTo>
                  <a:pt x="611463" y="5726"/>
                </a:lnTo>
                <a:lnTo>
                  <a:pt x="578408" y="0"/>
                </a:lnTo>
                <a:close/>
              </a:path>
              <a:path w="962659" h="167004">
                <a:moveTo>
                  <a:pt x="639495" y="32270"/>
                </a:moveTo>
                <a:lnTo>
                  <a:pt x="578408" y="32270"/>
                </a:lnTo>
                <a:lnTo>
                  <a:pt x="593188" y="35497"/>
                </a:lnTo>
                <a:lnTo>
                  <a:pt x="602708" y="45134"/>
                </a:lnTo>
                <a:lnTo>
                  <a:pt x="607807" y="61111"/>
                </a:lnTo>
                <a:lnTo>
                  <a:pt x="609320" y="83362"/>
                </a:lnTo>
                <a:lnTo>
                  <a:pt x="607807" y="105579"/>
                </a:lnTo>
                <a:lnTo>
                  <a:pt x="602708" y="121556"/>
                </a:lnTo>
                <a:lnTo>
                  <a:pt x="593188" y="131206"/>
                </a:lnTo>
                <a:lnTo>
                  <a:pt x="578408" y="134442"/>
                </a:lnTo>
                <a:lnTo>
                  <a:pt x="639484" y="134442"/>
                </a:lnTo>
                <a:lnTo>
                  <a:pt x="647721" y="118264"/>
                </a:lnTo>
                <a:lnTo>
                  <a:pt x="652043" y="83362"/>
                </a:lnTo>
                <a:lnTo>
                  <a:pt x="647721" y="48439"/>
                </a:lnTo>
                <a:lnTo>
                  <a:pt x="639495" y="32270"/>
                </a:lnTo>
                <a:close/>
              </a:path>
              <a:path w="962659" h="167004">
                <a:moveTo>
                  <a:pt x="211937" y="3746"/>
                </a:moveTo>
                <a:lnTo>
                  <a:pt x="171056" y="3746"/>
                </a:lnTo>
                <a:lnTo>
                  <a:pt x="171056" y="162991"/>
                </a:lnTo>
                <a:lnTo>
                  <a:pt x="211937" y="162991"/>
                </a:lnTo>
                <a:lnTo>
                  <a:pt x="211937" y="3746"/>
                </a:lnTo>
                <a:close/>
              </a:path>
              <a:path w="962659" h="167004">
                <a:moveTo>
                  <a:pt x="457657" y="35915"/>
                </a:moveTo>
                <a:lnTo>
                  <a:pt x="416801" y="35915"/>
                </a:lnTo>
                <a:lnTo>
                  <a:pt x="416801" y="162991"/>
                </a:lnTo>
                <a:lnTo>
                  <a:pt x="457657" y="162991"/>
                </a:lnTo>
                <a:lnTo>
                  <a:pt x="457657" y="35915"/>
                </a:lnTo>
                <a:close/>
              </a:path>
              <a:path w="962659" h="167004">
                <a:moveTo>
                  <a:pt x="499300" y="3746"/>
                </a:moveTo>
                <a:lnTo>
                  <a:pt x="376745" y="3746"/>
                </a:lnTo>
                <a:lnTo>
                  <a:pt x="376745" y="35915"/>
                </a:lnTo>
                <a:lnTo>
                  <a:pt x="470776" y="35915"/>
                </a:lnTo>
                <a:lnTo>
                  <a:pt x="484400" y="34502"/>
                </a:lnTo>
                <a:lnTo>
                  <a:pt x="493187" y="30098"/>
                </a:lnTo>
                <a:lnTo>
                  <a:pt x="497899" y="22456"/>
                </a:lnTo>
                <a:lnTo>
                  <a:pt x="499300" y="11328"/>
                </a:lnTo>
                <a:lnTo>
                  <a:pt x="499300" y="3746"/>
                </a:lnTo>
                <a:close/>
              </a:path>
              <a:path w="962659" h="167004">
                <a:moveTo>
                  <a:pt x="252539" y="117106"/>
                </a:moveTo>
                <a:lnTo>
                  <a:pt x="236042" y="144614"/>
                </a:lnTo>
                <a:lnTo>
                  <a:pt x="251726" y="154692"/>
                </a:lnTo>
                <a:lnTo>
                  <a:pt x="267839" y="161534"/>
                </a:lnTo>
                <a:lnTo>
                  <a:pt x="284491" y="165428"/>
                </a:lnTo>
                <a:lnTo>
                  <a:pt x="301790" y="166662"/>
                </a:lnTo>
                <a:lnTo>
                  <a:pt x="324162" y="163803"/>
                </a:lnTo>
                <a:lnTo>
                  <a:pt x="344754" y="154820"/>
                </a:lnTo>
                <a:lnTo>
                  <a:pt x="359840" y="139106"/>
                </a:lnTo>
                <a:lnTo>
                  <a:pt x="360702" y="135712"/>
                </a:lnTo>
                <a:lnTo>
                  <a:pt x="299440" y="135712"/>
                </a:lnTo>
                <a:lnTo>
                  <a:pt x="288308" y="134535"/>
                </a:lnTo>
                <a:lnTo>
                  <a:pt x="276275" y="131024"/>
                </a:lnTo>
                <a:lnTo>
                  <a:pt x="264100" y="125205"/>
                </a:lnTo>
                <a:lnTo>
                  <a:pt x="252539" y="117106"/>
                </a:lnTo>
                <a:close/>
              </a:path>
              <a:path w="962659" h="167004">
                <a:moveTo>
                  <a:pt x="302882" y="0"/>
                </a:moveTo>
                <a:lnTo>
                  <a:pt x="280372" y="2978"/>
                </a:lnTo>
                <a:lnTo>
                  <a:pt x="261286" y="12025"/>
                </a:lnTo>
                <a:lnTo>
                  <a:pt x="248054" y="27308"/>
                </a:lnTo>
                <a:lnTo>
                  <a:pt x="243103" y="48996"/>
                </a:lnTo>
                <a:lnTo>
                  <a:pt x="256120" y="80069"/>
                </a:lnTo>
                <a:lnTo>
                  <a:pt x="284759" y="95348"/>
                </a:lnTo>
                <a:lnTo>
                  <a:pt x="313397" y="105278"/>
                </a:lnTo>
                <a:lnTo>
                  <a:pt x="326415" y="120307"/>
                </a:lnTo>
                <a:lnTo>
                  <a:pt x="324302" y="127664"/>
                </a:lnTo>
                <a:lnTo>
                  <a:pt x="318533" y="132410"/>
                </a:lnTo>
                <a:lnTo>
                  <a:pt x="309961" y="134955"/>
                </a:lnTo>
                <a:lnTo>
                  <a:pt x="299440" y="135712"/>
                </a:lnTo>
                <a:lnTo>
                  <a:pt x="360702" y="135712"/>
                </a:lnTo>
                <a:lnTo>
                  <a:pt x="365696" y="116052"/>
                </a:lnTo>
                <a:lnTo>
                  <a:pt x="352682" y="84812"/>
                </a:lnTo>
                <a:lnTo>
                  <a:pt x="324053" y="69415"/>
                </a:lnTo>
                <a:lnTo>
                  <a:pt x="295423" y="59470"/>
                </a:lnTo>
                <a:lnTo>
                  <a:pt x="282409" y="44589"/>
                </a:lnTo>
                <a:lnTo>
                  <a:pt x="282409" y="35915"/>
                </a:lnTo>
                <a:lnTo>
                  <a:pt x="290271" y="30924"/>
                </a:lnTo>
                <a:lnTo>
                  <a:pt x="354328" y="30924"/>
                </a:lnTo>
                <a:lnTo>
                  <a:pt x="360451" y="19418"/>
                </a:lnTo>
                <a:lnTo>
                  <a:pt x="348434" y="11192"/>
                </a:lnTo>
                <a:lnTo>
                  <a:pt x="334800" y="5094"/>
                </a:lnTo>
                <a:lnTo>
                  <a:pt x="319599" y="1303"/>
                </a:lnTo>
                <a:lnTo>
                  <a:pt x="302882" y="0"/>
                </a:lnTo>
                <a:close/>
              </a:path>
              <a:path w="962659" h="167004">
                <a:moveTo>
                  <a:pt x="354328" y="30924"/>
                </a:moveTo>
                <a:lnTo>
                  <a:pt x="303352" y="30924"/>
                </a:lnTo>
                <a:lnTo>
                  <a:pt x="314449" y="32060"/>
                </a:lnTo>
                <a:lnTo>
                  <a:pt x="325472" y="35285"/>
                </a:lnTo>
                <a:lnTo>
                  <a:pt x="336052" y="40327"/>
                </a:lnTo>
                <a:lnTo>
                  <a:pt x="345820" y="46913"/>
                </a:lnTo>
                <a:lnTo>
                  <a:pt x="354328" y="30924"/>
                </a:lnTo>
                <a:close/>
              </a:path>
              <a:path w="962659" h="167004">
                <a:moveTo>
                  <a:pt x="40868" y="3746"/>
                </a:moveTo>
                <a:lnTo>
                  <a:pt x="0" y="3746"/>
                </a:lnTo>
                <a:lnTo>
                  <a:pt x="0" y="162991"/>
                </a:lnTo>
                <a:lnTo>
                  <a:pt x="40868" y="162991"/>
                </a:lnTo>
                <a:lnTo>
                  <a:pt x="40868" y="96443"/>
                </a:lnTo>
                <a:lnTo>
                  <a:pt x="136220" y="96443"/>
                </a:lnTo>
                <a:lnTo>
                  <a:pt x="136220" y="65303"/>
                </a:lnTo>
                <a:lnTo>
                  <a:pt x="40868" y="65303"/>
                </a:lnTo>
                <a:lnTo>
                  <a:pt x="40868" y="3746"/>
                </a:lnTo>
                <a:close/>
              </a:path>
              <a:path w="962659" h="167004">
                <a:moveTo>
                  <a:pt x="136220" y="96443"/>
                </a:moveTo>
                <a:lnTo>
                  <a:pt x="95364" y="96443"/>
                </a:lnTo>
                <a:lnTo>
                  <a:pt x="95364" y="162991"/>
                </a:lnTo>
                <a:lnTo>
                  <a:pt x="136220" y="162991"/>
                </a:lnTo>
                <a:lnTo>
                  <a:pt x="136220" y="96443"/>
                </a:lnTo>
                <a:close/>
              </a:path>
              <a:path w="962659" h="167004">
                <a:moveTo>
                  <a:pt x="136220" y="3746"/>
                </a:moveTo>
                <a:lnTo>
                  <a:pt x="95364" y="3746"/>
                </a:lnTo>
                <a:lnTo>
                  <a:pt x="95364" y="65303"/>
                </a:lnTo>
                <a:lnTo>
                  <a:pt x="136220" y="65303"/>
                </a:lnTo>
                <a:lnTo>
                  <a:pt x="136220" y="3746"/>
                </a:lnTo>
                <a:close/>
              </a:path>
            </a:pathLst>
          </a:custGeom>
          <a:solidFill>
            <a:srgbClr val="000000"/>
          </a:solidFill>
        </p:spPr>
        <p:txBody>
          <a:bodyPr wrap="square" lIns="0" tIns="0" rIns="0" bIns="0" rtlCol="0"/>
          <a:lstStyle/>
          <a:p>
            <a:endParaRPr/>
          </a:p>
        </p:txBody>
      </p:sp>
      <p:sp>
        <p:nvSpPr>
          <p:cNvPr id="10" name="object 10"/>
          <p:cNvSpPr/>
          <p:nvPr/>
        </p:nvSpPr>
        <p:spPr>
          <a:xfrm>
            <a:off x="7303144" y="6936261"/>
            <a:ext cx="953769" cy="163195"/>
          </a:xfrm>
          <a:custGeom>
            <a:avLst/>
            <a:gdLst/>
            <a:ahLst/>
            <a:cxnLst/>
            <a:rect l="l" t="t" r="r" b="b"/>
            <a:pathLst>
              <a:path w="953770" h="163195">
                <a:moveTo>
                  <a:pt x="794486" y="0"/>
                </a:moveTo>
                <a:lnTo>
                  <a:pt x="740524" y="0"/>
                </a:lnTo>
                <a:lnTo>
                  <a:pt x="697547" y="159334"/>
                </a:lnTo>
                <a:lnTo>
                  <a:pt x="737628" y="159334"/>
                </a:lnTo>
                <a:lnTo>
                  <a:pt x="743965" y="131508"/>
                </a:lnTo>
                <a:lnTo>
                  <a:pt x="831236" y="131508"/>
                </a:lnTo>
                <a:lnTo>
                  <a:pt x="822527" y="100342"/>
                </a:lnTo>
                <a:lnTo>
                  <a:pt x="751268" y="100342"/>
                </a:lnTo>
                <a:lnTo>
                  <a:pt x="767499" y="30149"/>
                </a:lnTo>
                <a:lnTo>
                  <a:pt x="802912" y="30149"/>
                </a:lnTo>
                <a:lnTo>
                  <a:pt x="794486" y="0"/>
                </a:lnTo>
                <a:close/>
              </a:path>
              <a:path w="953770" h="163195">
                <a:moveTo>
                  <a:pt x="831236" y="131508"/>
                </a:moveTo>
                <a:lnTo>
                  <a:pt x="791857" y="131508"/>
                </a:lnTo>
                <a:lnTo>
                  <a:pt x="798410" y="159334"/>
                </a:lnTo>
                <a:lnTo>
                  <a:pt x="839012" y="159334"/>
                </a:lnTo>
                <a:lnTo>
                  <a:pt x="831236" y="131508"/>
                </a:lnTo>
                <a:close/>
              </a:path>
              <a:path w="953770" h="163195">
                <a:moveTo>
                  <a:pt x="802912" y="30149"/>
                </a:moveTo>
                <a:lnTo>
                  <a:pt x="767499" y="30149"/>
                </a:lnTo>
                <a:lnTo>
                  <a:pt x="784250" y="100342"/>
                </a:lnTo>
                <a:lnTo>
                  <a:pt x="822527" y="100342"/>
                </a:lnTo>
                <a:lnTo>
                  <a:pt x="802912" y="30149"/>
                </a:lnTo>
                <a:close/>
              </a:path>
              <a:path w="953770" h="163195">
                <a:moveTo>
                  <a:pt x="240690" y="0"/>
                </a:moveTo>
                <a:lnTo>
                  <a:pt x="186740" y="0"/>
                </a:lnTo>
                <a:lnTo>
                  <a:pt x="145872" y="159334"/>
                </a:lnTo>
                <a:lnTo>
                  <a:pt x="185940" y="159334"/>
                </a:lnTo>
                <a:lnTo>
                  <a:pt x="191985" y="131508"/>
                </a:lnTo>
                <a:lnTo>
                  <a:pt x="279180" y="131508"/>
                </a:lnTo>
                <a:lnTo>
                  <a:pt x="270058" y="100342"/>
                </a:lnTo>
                <a:lnTo>
                  <a:pt x="198754" y="100342"/>
                </a:lnTo>
                <a:lnTo>
                  <a:pt x="214236" y="30149"/>
                </a:lnTo>
                <a:lnTo>
                  <a:pt x="249514" y="30149"/>
                </a:lnTo>
                <a:lnTo>
                  <a:pt x="240690" y="0"/>
                </a:lnTo>
                <a:close/>
              </a:path>
              <a:path w="953770" h="163195">
                <a:moveTo>
                  <a:pt x="279180" y="131508"/>
                </a:moveTo>
                <a:lnTo>
                  <a:pt x="239623" y="131508"/>
                </a:lnTo>
                <a:lnTo>
                  <a:pt x="246722" y="159334"/>
                </a:lnTo>
                <a:lnTo>
                  <a:pt x="287324" y="159334"/>
                </a:lnTo>
                <a:lnTo>
                  <a:pt x="279180" y="131508"/>
                </a:lnTo>
                <a:close/>
              </a:path>
              <a:path w="953770" h="163195">
                <a:moveTo>
                  <a:pt x="356984" y="32232"/>
                </a:moveTo>
                <a:lnTo>
                  <a:pt x="317182" y="32232"/>
                </a:lnTo>
                <a:lnTo>
                  <a:pt x="317182" y="159334"/>
                </a:lnTo>
                <a:lnTo>
                  <a:pt x="356984" y="159334"/>
                </a:lnTo>
                <a:lnTo>
                  <a:pt x="356984" y="32232"/>
                </a:lnTo>
                <a:close/>
              </a:path>
              <a:path w="953770" h="163195">
                <a:moveTo>
                  <a:pt x="249514" y="30149"/>
                </a:moveTo>
                <a:lnTo>
                  <a:pt x="214236" y="30149"/>
                </a:lnTo>
                <a:lnTo>
                  <a:pt x="231762" y="100342"/>
                </a:lnTo>
                <a:lnTo>
                  <a:pt x="270058" y="100342"/>
                </a:lnTo>
                <a:lnTo>
                  <a:pt x="249514" y="30149"/>
                </a:lnTo>
                <a:close/>
              </a:path>
              <a:path w="953770" h="163195">
                <a:moveTo>
                  <a:pt x="396049" y="0"/>
                </a:moveTo>
                <a:lnTo>
                  <a:pt x="279730" y="0"/>
                </a:lnTo>
                <a:lnTo>
                  <a:pt x="279730" y="32232"/>
                </a:lnTo>
                <a:lnTo>
                  <a:pt x="367474" y="32232"/>
                </a:lnTo>
                <a:lnTo>
                  <a:pt x="381111" y="30813"/>
                </a:lnTo>
                <a:lnTo>
                  <a:pt x="389915" y="26396"/>
                </a:lnTo>
                <a:lnTo>
                  <a:pt x="394642" y="18741"/>
                </a:lnTo>
                <a:lnTo>
                  <a:pt x="396049" y="7607"/>
                </a:lnTo>
                <a:lnTo>
                  <a:pt x="396049" y="0"/>
                </a:lnTo>
                <a:close/>
              </a:path>
              <a:path w="953770" h="163195">
                <a:moveTo>
                  <a:pt x="662599" y="99059"/>
                </a:moveTo>
                <a:lnTo>
                  <a:pt x="623150" y="99059"/>
                </a:lnTo>
                <a:lnTo>
                  <a:pt x="638619" y="139611"/>
                </a:lnTo>
                <a:lnTo>
                  <a:pt x="643841" y="150104"/>
                </a:lnTo>
                <a:lnTo>
                  <a:pt x="651965" y="157035"/>
                </a:lnTo>
                <a:lnTo>
                  <a:pt x="665792" y="160185"/>
                </a:lnTo>
                <a:lnTo>
                  <a:pt x="688124" y="159334"/>
                </a:lnTo>
                <a:lnTo>
                  <a:pt x="662599" y="99059"/>
                </a:lnTo>
                <a:close/>
              </a:path>
              <a:path w="953770" h="163195">
                <a:moveTo>
                  <a:pt x="627621" y="0"/>
                </a:moveTo>
                <a:lnTo>
                  <a:pt x="565264" y="0"/>
                </a:lnTo>
                <a:lnTo>
                  <a:pt x="565264" y="159334"/>
                </a:lnTo>
                <a:lnTo>
                  <a:pt x="605066" y="159334"/>
                </a:lnTo>
                <a:lnTo>
                  <a:pt x="605066" y="99059"/>
                </a:lnTo>
                <a:lnTo>
                  <a:pt x="662599" y="99059"/>
                </a:lnTo>
                <a:lnTo>
                  <a:pt x="660361" y="93776"/>
                </a:lnTo>
                <a:lnTo>
                  <a:pt x="672121" y="86807"/>
                </a:lnTo>
                <a:lnTo>
                  <a:pt x="680656" y="77058"/>
                </a:lnTo>
                <a:lnTo>
                  <a:pt x="684121" y="68897"/>
                </a:lnTo>
                <a:lnTo>
                  <a:pt x="605066" y="68897"/>
                </a:lnTo>
                <a:lnTo>
                  <a:pt x="605066" y="30949"/>
                </a:lnTo>
                <a:lnTo>
                  <a:pt x="684115" y="30949"/>
                </a:lnTo>
                <a:lnTo>
                  <a:pt x="683876" y="29628"/>
                </a:lnTo>
                <a:lnTo>
                  <a:pt x="672644" y="13754"/>
                </a:lnTo>
                <a:lnTo>
                  <a:pt x="653899" y="3584"/>
                </a:lnTo>
                <a:lnTo>
                  <a:pt x="627621" y="0"/>
                </a:lnTo>
                <a:close/>
              </a:path>
              <a:path w="953770" h="163195">
                <a:moveTo>
                  <a:pt x="684115" y="30949"/>
                </a:moveTo>
                <a:lnTo>
                  <a:pt x="625538" y="30949"/>
                </a:lnTo>
                <a:lnTo>
                  <a:pt x="635857" y="32415"/>
                </a:lnTo>
                <a:lnTo>
                  <a:pt x="642745" y="36387"/>
                </a:lnTo>
                <a:lnTo>
                  <a:pt x="646592" y="42228"/>
                </a:lnTo>
                <a:lnTo>
                  <a:pt x="647788" y="49301"/>
                </a:lnTo>
                <a:lnTo>
                  <a:pt x="646747" y="56558"/>
                </a:lnTo>
                <a:lnTo>
                  <a:pt x="643197" y="62828"/>
                </a:lnTo>
                <a:lnTo>
                  <a:pt x="636505" y="67233"/>
                </a:lnTo>
                <a:lnTo>
                  <a:pt x="626033" y="68897"/>
                </a:lnTo>
                <a:lnTo>
                  <a:pt x="684121" y="68897"/>
                </a:lnTo>
                <a:lnTo>
                  <a:pt x="685857" y="64807"/>
                </a:lnTo>
                <a:lnTo>
                  <a:pt x="687616" y="50330"/>
                </a:lnTo>
                <a:lnTo>
                  <a:pt x="684115" y="30949"/>
                </a:lnTo>
                <a:close/>
              </a:path>
              <a:path w="953770" h="163195">
                <a:moveTo>
                  <a:pt x="896899" y="0"/>
                </a:moveTo>
                <a:lnTo>
                  <a:pt x="857097" y="0"/>
                </a:lnTo>
                <a:lnTo>
                  <a:pt x="857097" y="159334"/>
                </a:lnTo>
                <a:lnTo>
                  <a:pt x="953744" y="159334"/>
                </a:lnTo>
                <a:lnTo>
                  <a:pt x="953744" y="127076"/>
                </a:lnTo>
                <a:lnTo>
                  <a:pt x="896899" y="127076"/>
                </a:lnTo>
                <a:lnTo>
                  <a:pt x="896899" y="0"/>
                </a:lnTo>
                <a:close/>
              </a:path>
              <a:path w="953770" h="163195">
                <a:moveTo>
                  <a:pt x="420662" y="0"/>
                </a:moveTo>
                <a:lnTo>
                  <a:pt x="411225" y="0"/>
                </a:lnTo>
                <a:lnTo>
                  <a:pt x="411225" y="106883"/>
                </a:lnTo>
                <a:lnTo>
                  <a:pt x="416394" y="133887"/>
                </a:lnTo>
                <a:lnTo>
                  <a:pt x="430183" y="151134"/>
                </a:lnTo>
                <a:lnTo>
                  <a:pt x="450016" y="160273"/>
                </a:lnTo>
                <a:lnTo>
                  <a:pt x="473316" y="162953"/>
                </a:lnTo>
                <a:lnTo>
                  <a:pt x="496614" y="160273"/>
                </a:lnTo>
                <a:lnTo>
                  <a:pt x="516442" y="151134"/>
                </a:lnTo>
                <a:lnTo>
                  <a:pt x="530226" y="133887"/>
                </a:lnTo>
                <a:lnTo>
                  <a:pt x="530784" y="130975"/>
                </a:lnTo>
                <a:lnTo>
                  <a:pt x="473316" y="130975"/>
                </a:lnTo>
                <a:lnTo>
                  <a:pt x="463540" y="129485"/>
                </a:lnTo>
                <a:lnTo>
                  <a:pt x="456582" y="124909"/>
                </a:lnTo>
                <a:lnTo>
                  <a:pt x="452422" y="117082"/>
                </a:lnTo>
                <a:lnTo>
                  <a:pt x="451040" y="105841"/>
                </a:lnTo>
                <a:lnTo>
                  <a:pt x="451040" y="31965"/>
                </a:lnTo>
                <a:lnTo>
                  <a:pt x="449499" y="18018"/>
                </a:lnTo>
                <a:lnTo>
                  <a:pt x="444399" y="8024"/>
                </a:lnTo>
                <a:lnTo>
                  <a:pt x="435025" y="2010"/>
                </a:lnTo>
                <a:lnTo>
                  <a:pt x="420662" y="0"/>
                </a:lnTo>
                <a:close/>
              </a:path>
              <a:path w="953770" h="163195">
                <a:moveTo>
                  <a:pt x="535393" y="0"/>
                </a:moveTo>
                <a:lnTo>
                  <a:pt x="495566" y="0"/>
                </a:lnTo>
                <a:lnTo>
                  <a:pt x="495566" y="105841"/>
                </a:lnTo>
                <a:lnTo>
                  <a:pt x="494186" y="117082"/>
                </a:lnTo>
                <a:lnTo>
                  <a:pt x="490032" y="124909"/>
                </a:lnTo>
                <a:lnTo>
                  <a:pt x="483082" y="129485"/>
                </a:lnTo>
                <a:lnTo>
                  <a:pt x="473316" y="130975"/>
                </a:lnTo>
                <a:lnTo>
                  <a:pt x="530784" y="130975"/>
                </a:lnTo>
                <a:lnTo>
                  <a:pt x="535393" y="106883"/>
                </a:lnTo>
                <a:lnTo>
                  <a:pt x="535393" y="0"/>
                </a:lnTo>
                <a:close/>
              </a:path>
              <a:path w="953770" h="163195">
                <a:moveTo>
                  <a:pt x="18618" y="0"/>
                </a:moveTo>
                <a:lnTo>
                  <a:pt x="0" y="0"/>
                </a:lnTo>
                <a:lnTo>
                  <a:pt x="0" y="159334"/>
                </a:lnTo>
                <a:lnTo>
                  <a:pt x="36664" y="159334"/>
                </a:lnTo>
                <a:lnTo>
                  <a:pt x="36664" y="59982"/>
                </a:lnTo>
                <a:lnTo>
                  <a:pt x="73495" y="59982"/>
                </a:lnTo>
                <a:lnTo>
                  <a:pt x="51104" y="22313"/>
                </a:lnTo>
                <a:lnTo>
                  <a:pt x="28843" y="1013"/>
                </a:lnTo>
                <a:lnTo>
                  <a:pt x="18618" y="0"/>
                </a:lnTo>
                <a:close/>
              </a:path>
              <a:path w="953770" h="163195">
                <a:moveTo>
                  <a:pt x="73495" y="59982"/>
                </a:moveTo>
                <a:lnTo>
                  <a:pt x="36664" y="59982"/>
                </a:lnTo>
                <a:lnTo>
                  <a:pt x="40955" y="70383"/>
                </a:lnTo>
                <a:lnTo>
                  <a:pt x="60248" y="106883"/>
                </a:lnTo>
                <a:lnTo>
                  <a:pt x="79895" y="139611"/>
                </a:lnTo>
                <a:lnTo>
                  <a:pt x="111099" y="159334"/>
                </a:lnTo>
                <a:lnTo>
                  <a:pt x="128371" y="159334"/>
                </a:lnTo>
                <a:lnTo>
                  <a:pt x="128371" y="97980"/>
                </a:lnTo>
                <a:lnTo>
                  <a:pt x="91668" y="97980"/>
                </a:lnTo>
                <a:lnTo>
                  <a:pt x="87573" y="87923"/>
                </a:lnTo>
                <a:lnTo>
                  <a:pt x="82195" y="76382"/>
                </a:lnTo>
                <a:lnTo>
                  <a:pt x="75925" y="64238"/>
                </a:lnTo>
                <a:lnTo>
                  <a:pt x="73495" y="59982"/>
                </a:lnTo>
                <a:close/>
              </a:path>
              <a:path w="953770" h="163195">
                <a:moveTo>
                  <a:pt x="128371" y="0"/>
                </a:moveTo>
                <a:lnTo>
                  <a:pt x="91668" y="0"/>
                </a:lnTo>
                <a:lnTo>
                  <a:pt x="91668" y="97980"/>
                </a:lnTo>
                <a:lnTo>
                  <a:pt x="128371" y="97980"/>
                </a:lnTo>
                <a:lnTo>
                  <a:pt x="128371" y="0"/>
                </a:lnTo>
                <a:close/>
              </a:path>
            </a:pathLst>
          </a:custGeom>
          <a:solidFill>
            <a:srgbClr val="000000"/>
          </a:solidFill>
        </p:spPr>
        <p:txBody>
          <a:bodyPr wrap="square" lIns="0" tIns="0" rIns="0" bIns="0" rtlCol="0"/>
          <a:lstStyle/>
          <a:p>
            <a:endParaRPr/>
          </a:p>
        </p:txBody>
      </p:sp>
      <p:sp>
        <p:nvSpPr>
          <p:cNvPr id="11" name="object 11"/>
          <p:cNvSpPr/>
          <p:nvPr/>
        </p:nvSpPr>
        <p:spPr>
          <a:xfrm>
            <a:off x="6949740" y="6868176"/>
            <a:ext cx="247015" cy="287020"/>
          </a:xfrm>
          <a:custGeom>
            <a:avLst/>
            <a:gdLst/>
            <a:ahLst/>
            <a:cxnLst/>
            <a:rect l="l" t="t" r="r" b="b"/>
            <a:pathLst>
              <a:path w="247015" h="287020">
                <a:moveTo>
                  <a:pt x="83921" y="0"/>
                </a:moveTo>
                <a:lnTo>
                  <a:pt x="0" y="0"/>
                </a:lnTo>
                <a:lnTo>
                  <a:pt x="0" y="229006"/>
                </a:lnTo>
                <a:lnTo>
                  <a:pt x="24098" y="274889"/>
                </a:lnTo>
                <a:lnTo>
                  <a:pt x="68973" y="286791"/>
                </a:lnTo>
                <a:lnTo>
                  <a:pt x="82892" y="286791"/>
                </a:lnTo>
                <a:lnTo>
                  <a:pt x="82892" y="272402"/>
                </a:lnTo>
                <a:lnTo>
                  <a:pt x="65265" y="272402"/>
                </a:lnTo>
                <a:lnTo>
                  <a:pt x="47838" y="270287"/>
                </a:lnTo>
                <a:lnTo>
                  <a:pt x="17183" y="239369"/>
                </a:lnTo>
                <a:lnTo>
                  <a:pt x="15163" y="15163"/>
                </a:lnTo>
                <a:lnTo>
                  <a:pt x="94228" y="15163"/>
                </a:lnTo>
                <a:lnTo>
                  <a:pt x="83921" y="0"/>
                </a:lnTo>
                <a:close/>
              </a:path>
              <a:path w="247015" h="287020">
                <a:moveTo>
                  <a:pt x="99716" y="164947"/>
                </a:moveTo>
                <a:lnTo>
                  <a:pt x="82524" y="164947"/>
                </a:lnTo>
                <a:lnTo>
                  <a:pt x="87283" y="172818"/>
                </a:lnTo>
                <a:lnTo>
                  <a:pt x="92395" y="180863"/>
                </a:lnTo>
                <a:lnTo>
                  <a:pt x="97626" y="188818"/>
                </a:lnTo>
                <a:lnTo>
                  <a:pt x="102743" y="196418"/>
                </a:lnTo>
                <a:lnTo>
                  <a:pt x="164033" y="286791"/>
                </a:lnTo>
                <a:lnTo>
                  <a:pt x="246824" y="286791"/>
                </a:lnTo>
                <a:lnTo>
                  <a:pt x="246824" y="271652"/>
                </a:lnTo>
                <a:lnTo>
                  <a:pt x="172148" y="271652"/>
                </a:lnTo>
                <a:lnTo>
                  <a:pt x="99716" y="164947"/>
                </a:lnTo>
                <a:close/>
              </a:path>
              <a:path w="247015" h="287020">
                <a:moveTo>
                  <a:pt x="67767" y="117881"/>
                </a:moveTo>
                <a:lnTo>
                  <a:pt x="67767" y="272402"/>
                </a:lnTo>
                <a:lnTo>
                  <a:pt x="82892" y="272402"/>
                </a:lnTo>
                <a:lnTo>
                  <a:pt x="82770" y="182321"/>
                </a:lnTo>
                <a:lnTo>
                  <a:pt x="82544" y="173589"/>
                </a:lnTo>
                <a:lnTo>
                  <a:pt x="82143" y="164947"/>
                </a:lnTo>
                <a:lnTo>
                  <a:pt x="99716" y="164947"/>
                </a:lnTo>
                <a:lnTo>
                  <a:pt x="67767" y="117881"/>
                </a:lnTo>
                <a:close/>
              </a:path>
              <a:path w="247015" h="287020">
                <a:moveTo>
                  <a:pt x="225291" y="14401"/>
                </a:moveTo>
                <a:lnTo>
                  <a:pt x="181571" y="14401"/>
                </a:lnTo>
                <a:lnTo>
                  <a:pt x="199042" y="16501"/>
                </a:lnTo>
                <a:lnTo>
                  <a:pt x="213067" y="22747"/>
                </a:lnTo>
                <a:lnTo>
                  <a:pt x="231607" y="57784"/>
                </a:lnTo>
                <a:lnTo>
                  <a:pt x="231711" y="271652"/>
                </a:lnTo>
                <a:lnTo>
                  <a:pt x="246824" y="271652"/>
                </a:lnTo>
                <a:lnTo>
                  <a:pt x="246824" y="57784"/>
                </a:lnTo>
                <a:lnTo>
                  <a:pt x="246176" y="50965"/>
                </a:lnTo>
                <a:lnTo>
                  <a:pt x="245084" y="45415"/>
                </a:lnTo>
                <a:lnTo>
                  <a:pt x="236894" y="26172"/>
                </a:lnTo>
                <a:lnTo>
                  <a:pt x="225291" y="14401"/>
                </a:lnTo>
                <a:close/>
              </a:path>
              <a:path w="247015" h="287020">
                <a:moveTo>
                  <a:pt x="94228" y="15163"/>
                </a:moveTo>
                <a:lnTo>
                  <a:pt x="75704" y="15163"/>
                </a:lnTo>
                <a:lnTo>
                  <a:pt x="179082" y="166801"/>
                </a:lnTo>
                <a:lnTo>
                  <a:pt x="179082" y="120014"/>
                </a:lnTo>
                <a:lnTo>
                  <a:pt x="164299" y="120014"/>
                </a:lnTo>
                <a:lnTo>
                  <a:pt x="159555" y="112141"/>
                </a:lnTo>
                <a:lnTo>
                  <a:pt x="154449" y="104092"/>
                </a:lnTo>
                <a:lnTo>
                  <a:pt x="149217" y="96133"/>
                </a:lnTo>
                <a:lnTo>
                  <a:pt x="144094" y="88531"/>
                </a:lnTo>
                <a:lnTo>
                  <a:pt x="94228" y="15163"/>
                </a:lnTo>
                <a:close/>
              </a:path>
              <a:path w="247015" h="287020">
                <a:moveTo>
                  <a:pt x="177888" y="0"/>
                </a:moveTo>
                <a:lnTo>
                  <a:pt x="163944" y="0"/>
                </a:lnTo>
                <a:lnTo>
                  <a:pt x="163992" y="96133"/>
                </a:lnTo>
                <a:lnTo>
                  <a:pt x="164106" y="104092"/>
                </a:lnTo>
                <a:lnTo>
                  <a:pt x="164292" y="111380"/>
                </a:lnTo>
                <a:lnTo>
                  <a:pt x="164680" y="120014"/>
                </a:lnTo>
                <a:lnTo>
                  <a:pt x="179082" y="120014"/>
                </a:lnTo>
                <a:lnTo>
                  <a:pt x="179082" y="14401"/>
                </a:lnTo>
                <a:lnTo>
                  <a:pt x="225291" y="14401"/>
                </a:lnTo>
                <a:lnTo>
                  <a:pt x="222835" y="11911"/>
                </a:lnTo>
                <a:lnTo>
                  <a:pt x="203102" y="3047"/>
                </a:lnTo>
                <a:lnTo>
                  <a:pt x="177888" y="0"/>
                </a:lnTo>
                <a:close/>
              </a:path>
            </a:pathLst>
          </a:custGeom>
          <a:solidFill>
            <a:srgbClr val="000000"/>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TotalTime>
  <Words>2231</Words>
  <Application>Microsoft Office PowerPoint</Application>
  <PresentationFormat>Custom</PresentationFormat>
  <Paragraphs>178</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Voyages of Discovery (c1400-1600s)</vt:lpstr>
      <vt:lpstr>Why enslave Africans?</vt:lpstr>
      <vt:lpstr>Scale of the trade</vt:lpstr>
      <vt:lpstr>Transport across the Atlantic</vt:lpstr>
      <vt:lpstr>Food on board ship</vt:lpstr>
      <vt:lpstr>On the plantations</vt:lpstr>
      <vt:lpstr>Abolition and freedom</vt:lpstr>
      <vt:lpstr>Daily life</vt:lpstr>
      <vt:lpstr>Provision grounds</vt:lpstr>
      <vt:lpstr>Breadfruit and ackee</vt:lpstr>
      <vt:lpstr>Legacies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McNish</cp:lastModifiedBy>
  <cp:revision>1</cp:revision>
  <dcterms:created xsi:type="dcterms:W3CDTF">2021-10-13T12:08:05Z</dcterms:created>
  <dcterms:modified xsi:type="dcterms:W3CDTF">2021-10-20T09:52:13Z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2010-07-07T00:00:00Z</vt:filetime>
  </property>
  <property fmtid="{D5CDD505-2E9C-101B-9397-08002B2CF9AE}" pid="3" name="Creator">
    <vt:lpwstr>Adobe InDesign CS4 (6.0)</vt:lpwstr>
  </property>
  <property fmtid="{D5CDD505-2E9C-101B-9397-08002B2CF9AE}" pid="4" name="LastSaved">
    <vt:filetime>2021-10-13T00:00:00Z</vt:filetime>
  </property>
</Properties>
</file>